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9"/>
    <p:sldMasterId id="2147483672" r:id="rId40"/>
  </p:sldMasterIdLst>
  <p:sldIdLst>
    <p:sldId id="272" r:id="rId41"/>
    <p:sldId id="257" r:id="rId42"/>
    <p:sldId id="266" r:id="rId43"/>
    <p:sldId id="267" r:id="rId44"/>
    <p:sldId id="268" r:id="rId45"/>
    <p:sldId id="273" r:id="rId46"/>
    <p:sldId id="274" r:id="rId47"/>
    <p:sldId id="277" r:id="rId48"/>
    <p:sldId id="278" r:id="rId49"/>
    <p:sldId id="279" r:id="rId50"/>
    <p:sldId id="280" r:id="rId51"/>
    <p:sldId id="275" r:id="rId52"/>
    <p:sldId id="276" r:id="rId53"/>
    <p:sldId id="281" r:id="rId54"/>
    <p:sldId id="282" r:id="rId55"/>
    <p:sldId id="258" r:id="rId56"/>
    <p:sldId id="259" r:id="rId57"/>
    <p:sldId id="261" r:id="rId58"/>
    <p:sldId id="262" r:id="rId59"/>
    <p:sldId id="283" r:id="rId60"/>
    <p:sldId id="284" r:id="rId61"/>
    <p:sldId id="260" r:id="rId62"/>
    <p:sldId id="285" r:id="rId63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2" autoAdjust="0"/>
    <p:restoredTop sz="94660"/>
  </p:normalViewPr>
  <p:slideViewPr>
    <p:cSldViewPr snapToGrid="0">
      <p:cViewPr varScale="1">
        <p:scale>
          <a:sx n="75" d="100"/>
          <a:sy n="75" d="100"/>
        </p:scale>
        <p:origin x="60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slideMaster" Target="slideMasters/slideMaster1.xml"/><Relationship Id="rId21" Type="http://schemas.openxmlformats.org/officeDocument/2006/relationships/customXml" Target="../customXml/item21.xml"/><Relationship Id="rId34" Type="http://schemas.openxmlformats.org/officeDocument/2006/relationships/customXml" Target="../customXml/item34.xml"/><Relationship Id="rId42" Type="http://schemas.openxmlformats.org/officeDocument/2006/relationships/slide" Target="slides/slide2.xml"/><Relationship Id="rId47" Type="http://schemas.openxmlformats.org/officeDocument/2006/relationships/slide" Target="slides/slide7.xml"/><Relationship Id="rId50" Type="http://schemas.openxmlformats.org/officeDocument/2006/relationships/slide" Target="slides/slide10.xml"/><Relationship Id="rId55" Type="http://schemas.openxmlformats.org/officeDocument/2006/relationships/slide" Target="slides/slide15.xml"/><Relationship Id="rId63" Type="http://schemas.openxmlformats.org/officeDocument/2006/relationships/slide" Target="slides/slide23.xml"/><Relationship Id="rId68" Type="http://schemas.microsoft.com/office/2016/11/relationships/changesInfo" Target="changesInfos/changesInfo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slideMaster" Target="slideMasters/slideMaster2.xml"/><Relationship Id="rId45" Type="http://schemas.openxmlformats.org/officeDocument/2006/relationships/slide" Target="slides/slide5.xml"/><Relationship Id="rId53" Type="http://schemas.openxmlformats.org/officeDocument/2006/relationships/slide" Target="slides/slide13.xml"/><Relationship Id="rId58" Type="http://schemas.openxmlformats.org/officeDocument/2006/relationships/slide" Target="slides/slide18.xml"/><Relationship Id="rId66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slide" Target="slides/slide9.xml"/><Relationship Id="rId57" Type="http://schemas.openxmlformats.org/officeDocument/2006/relationships/slide" Target="slides/slide17.xml"/><Relationship Id="rId61" Type="http://schemas.openxmlformats.org/officeDocument/2006/relationships/slide" Target="slides/slide21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customXml" Target="../customXml/item31.xml"/><Relationship Id="rId44" Type="http://schemas.openxmlformats.org/officeDocument/2006/relationships/slide" Target="slides/slide4.xml"/><Relationship Id="rId52" Type="http://schemas.openxmlformats.org/officeDocument/2006/relationships/slide" Target="slides/slide12.xml"/><Relationship Id="rId60" Type="http://schemas.openxmlformats.org/officeDocument/2006/relationships/slide" Target="slides/slide20.xml"/><Relationship Id="rId65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slide" Target="slides/slide3.xml"/><Relationship Id="rId48" Type="http://schemas.openxmlformats.org/officeDocument/2006/relationships/slide" Target="slides/slide8.xml"/><Relationship Id="rId56" Type="http://schemas.openxmlformats.org/officeDocument/2006/relationships/slide" Target="slides/slide16.xml"/><Relationship Id="rId64" Type="http://schemas.openxmlformats.org/officeDocument/2006/relationships/presProps" Target="presProps.xml"/><Relationship Id="rId8" Type="http://schemas.openxmlformats.org/officeDocument/2006/relationships/customXml" Target="../customXml/item8.xml"/><Relationship Id="rId51" Type="http://schemas.openxmlformats.org/officeDocument/2006/relationships/slide" Target="slides/slide1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slide" Target="slides/slide6.xml"/><Relationship Id="rId59" Type="http://schemas.openxmlformats.org/officeDocument/2006/relationships/slide" Target="slides/slide19.xml"/><Relationship Id="rId67" Type="http://schemas.openxmlformats.org/officeDocument/2006/relationships/tableStyles" Target="tableStyles.xml"/><Relationship Id="rId20" Type="http://schemas.openxmlformats.org/officeDocument/2006/relationships/customXml" Target="../customXml/item20.xml"/><Relationship Id="rId41" Type="http://schemas.openxmlformats.org/officeDocument/2006/relationships/slide" Target="slides/slide1.xml"/><Relationship Id="rId54" Type="http://schemas.openxmlformats.org/officeDocument/2006/relationships/slide" Target="slides/slide14.xml"/><Relationship Id="rId62" Type="http://schemas.openxmlformats.org/officeDocument/2006/relationships/slide" Target="slides/slide2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ker, Jennifer" userId="a83740e9-9c29-4e13-af0d-01a710c7608c" providerId="ADAL" clId="{15E5AC98-27AB-454C-8BA2-304B483FB5D1}"/>
    <pc:docChg chg="undo modSld">
      <pc:chgData name="Olker, Jennifer" userId="a83740e9-9c29-4e13-af0d-01a710c7608c" providerId="ADAL" clId="{15E5AC98-27AB-454C-8BA2-304B483FB5D1}" dt="2019-07-30T17:05:36.148" v="383"/>
      <pc:docMkLst>
        <pc:docMk/>
      </pc:docMkLst>
      <pc:sldChg chg="modSp">
        <pc:chgData name="Olker, Jennifer" userId="a83740e9-9c29-4e13-af0d-01a710c7608c" providerId="ADAL" clId="{15E5AC98-27AB-454C-8BA2-304B483FB5D1}" dt="2019-07-30T16:48:00.496" v="68" actId="20577"/>
        <pc:sldMkLst>
          <pc:docMk/>
          <pc:sldMk cId="2443967246" sldId="258"/>
        </pc:sldMkLst>
        <pc:spChg chg="mod">
          <ac:chgData name="Olker, Jennifer" userId="a83740e9-9c29-4e13-af0d-01a710c7608c" providerId="ADAL" clId="{15E5AC98-27AB-454C-8BA2-304B483FB5D1}" dt="2019-07-30T16:48:00.496" v="68" actId="20577"/>
          <ac:spMkLst>
            <pc:docMk/>
            <pc:sldMk cId="2443967246" sldId="258"/>
            <ac:spMk id="9" creationId="{4F97DE6F-F7C1-426A-AF39-EFD8DD8910A0}"/>
          </ac:spMkLst>
        </pc:spChg>
      </pc:sldChg>
      <pc:sldChg chg="modSp">
        <pc:chgData name="Olker, Jennifer" userId="a83740e9-9c29-4e13-af0d-01a710c7608c" providerId="ADAL" clId="{15E5AC98-27AB-454C-8BA2-304B483FB5D1}" dt="2019-07-30T17:05:22.864" v="380" actId="20578"/>
        <pc:sldMkLst>
          <pc:docMk/>
          <pc:sldMk cId="788942543" sldId="259"/>
        </pc:sldMkLst>
        <pc:spChg chg="mod">
          <ac:chgData name="Olker, Jennifer" userId="a83740e9-9c29-4e13-af0d-01a710c7608c" providerId="ADAL" clId="{15E5AC98-27AB-454C-8BA2-304B483FB5D1}" dt="2019-07-30T17:05:22.864" v="380" actId="20578"/>
          <ac:spMkLst>
            <pc:docMk/>
            <pc:sldMk cId="788942543" sldId="259"/>
            <ac:spMk id="3" creationId="{48FAA906-2416-49E1-8647-5820A962CFC7}"/>
          </ac:spMkLst>
        </pc:spChg>
        <pc:spChg chg="mod">
          <ac:chgData name="Olker, Jennifer" userId="a83740e9-9c29-4e13-af0d-01a710c7608c" providerId="ADAL" clId="{15E5AC98-27AB-454C-8BA2-304B483FB5D1}" dt="2019-07-30T16:48:07.839" v="69"/>
          <ac:spMkLst>
            <pc:docMk/>
            <pc:sldMk cId="788942543" sldId="259"/>
            <ac:spMk id="8" creationId="{86104C8E-A778-4672-96C1-1D20D314FC06}"/>
          </ac:spMkLst>
        </pc:spChg>
      </pc:sldChg>
      <pc:sldChg chg="modSp">
        <pc:chgData name="Olker, Jennifer" userId="a83740e9-9c29-4e13-af0d-01a710c7608c" providerId="ADAL" clId="{15E5AC98-27AB-454C-8BA2-304B483FB5D1}" dt="2019-07-30T16:48:31.813" v="74"/>
        <pc:sldMkLst>
          <pc:docMk/>
          <pc:sldMk cId="1514498491" sldId="260"/>
        </pc:sldMkLst>
        <pc:spChg chg="mod">
          <ac:chgData name="Olker, Jennifer" userId="a83740e9-9c29-4e13-af0d-01a710c7608c" providerId="ADAL" clId="{15E5AC98-27AB-454C-8BA2-304B483FB5D1}" dt="2019-07-30T16:48:31.813" v="74"/>
          <ac:spMkLst>
            <pc:docMk/>
            <pc:sldMk cId="1514498491" sldId="260"/>
            <ac:spMk id="8" creationId="{16B1DBA9-083F-463C-9D7B-491F12009B6C}"/>
          </ac:spMkLst>
        </pc:spChg>
      </pc:sldChg>
      <pc:sldChg chg="modSp">
        <pc:chgData name="Olker, Jennifer" userId="a83740e9-9c29-4e13-af0d-01a710c7608c" providerId="ADAL" clId="{15E5AC98-27AB-454C-8BA2-304B483FB5D1}" dt="2019-07-30T17:05:36.148" v="383"/>
        <pc:sldMkLst>
          <pc:docMk/>
          <pc:sldMk cId="1562645711" sldId="261"/>
        </pc:sldMkLst>
        <pc:spChg chg="mod">
          <ac:chgData name="Olker, Jennifer" userId="a83740e9-9c29-4e13-af0d-01a710c7608c" providerId="ADAL" clId="{15E5AC98-27AB-454C-8BA2-304B483FB5D1}" dt="2019-07-30T16:48:12.713" v="70"/>
          <ac:spMkLst>
            <pc:docMk/>
            <pc:sldMk cId="1562645711" sldId="261"/>
            <ac:spMk id="6" creationId="{4CA68B3D-4047-40ED-9128-61951A918AAF}"/>
          </ac:spMkLst>
        </pc:spChg>
        <pc:graphicFrameChg chg="mod modGraphic">
          <ac:chgData name="Olker, Jennifer" userId="a83740e9-9c29-4e13-af0d-01a710c7608c" providerId="ADAL" clId="{15E5AC98-27AB-454C-8BA2-304B483FB5D1}" dt="2019-07-30T17:05:36.148" v="383"/>
          <ac:graphicFrameMkLst>
            <pc:docMk/>
            <pc:sldMk cId="1562645711" sldId="261"/>
            <ac:graphicFrameMk id="5" creationId="{258429B0-984B-4604-A3A6-89431EE76C3D}"/>
          </ac:graphicFrameMkLst>
        </pc:graphicFrameChg>
      </pc:sldChg>
      <pc:sldChg chg="modSp">
        <pc:chgData name="Olker, Jennifer" userId="a83740e9-9c29-4e13-af0d-01a710c7608c" providerId="ADAL" clId="{15E5AC98-27AB-454C-8BA2-304B483FB5D1}" dt="2019-07-30T17:03:43.529" v="355" actId="6549"/>
        <pc:sldMkLst>
          <pc:docMk/>
          <pc:sldMk cId="338568002" sldId="262"/>
        </pc:sldMkLst>
        <pc:spChg chg="mod">
          <ac:chgData name="Olker, Jennifer" userId="a83740e9-9c29-4e13-af0d-01a710c7608c" providerId="ADAL" clId="{15E5AC98-27AB-454C-8BA2-304B483FB5D1}" dt="2019-07-30T16:48:17.153" v="71"/>
          <ac:spMkLst>
            <pc:docMk/>
            <pc:sldMk cId="338568002" sldId="262"/>
            <ac:spMk id="5" creationId="{85BD2D8A-3303-4AD3-8CBD-6715DA3BD6CA}"/>
          </ac:spMkLst>
        </pc:spChg>
        <pc:graphicFrameChg chg="modGraphic">
          <ac:chgData name="Olker, Jennifer" userId="a83740e9-9c29-4e13-af0d-01a710c7608c" providerId="ADAL" clId="{15E5AC98-27AB-454C-8BA2-304B483FB5D1}" dt="2019-07-30T17:03:43.529" v="355" actId="6549"/>
          <ac:graphicFrameMkLst>
            <pc:docMk/>
            <pc:sldMk cId="338568002" sldId="262"/>
            <ac:graphicFrameMk id="6" creationId="{24C4CE6A-0A53-4B8C-9A67-C0053C5FD320}"/>
          </ac:graphicFrameMkLst>
        </pc:graphicFrameChg>
      </pc:sldChg>
      <pc:sldChg chg="modSp">
        <pc:chgData name="Olker, Jennifer" userId="a83740e9-9c29-4e13-af0d-01a710c7608c" providerId="ADAL" clId="{15E5AC98-27AB-454C-8BA2-304B483FB5D1}" dt="2019-07-30T16:47:45.079" v="38" actId="20577"/>
        <pc:sldMkLst>
          <pc:docMk/>
          <pc:sldMk cId="600003865" sldId="281"/>
        </pc:sldMkLst>
        <pc:spChg chg="mod">
          <ac:chgData name="Olker, Jennifer" userId="a83740e9-9c29-4e13-af0d-01a710c7608c" providerId="ADAL" clId="{15E5AC98-27AB-454C-8BA2-304B483FB5D1}" dt="2019-07-30T16:47:45.079" v="38" actId="20577"/>
          <ac:spMkLst>
            <pc:docMk/>
            <pc:sldMk cId="600003865" sldId="281"/>
            <ac:spMk id="4" creationId="{00000000-0000-0000-0000-000000000000}"/>
          </ac:spMkLst>
        </pc:spChg>
      </pc:sldChg>
      <pc:sldChg chg="modSp">
        <pc:chgData name="Olker, Jennifer" userId="a83740e9-9c29-4e13-af0d-01a710c7608c" providerId="ADAL" clId="{15E5AC98-27AB-454C-8BA2-304B483FB5D1}" dt="2019-07-30T16:47:52.929" v="53" actId="20577"/>
        <pc:sldMkLst>
          <pc:docMk/>
          <pc:sldMk cId="2510313163" sldId="282"/>
        </pc:sldMkLst>
        <pc:spChg chg="mod">
          <ac:chgData name="Olker, Jennifer" userId="a83740e9-9c29-4e13-af0d-01a710c7608c" providerId="ADAL" clId="{15E5AC98-27AB-454C-8BA2-304B483FB5D1}" dt="2019-07-30T16:47:52.929" v="53" actId="20577"/>
          <ac:spMkLst>
            <pc:docMk/>
            <pc:sldMk cId="2510313163" sldId="282"/>
            <ac:spMk id="4" creationId="{00000000-0000-0000-0000-000000000000}"/>
          </ac:spMkLst>
        </pc:spChg>
      </pc:sldChg>
      <pc:sldChg chg="modSp">
        <pc:chgData name="Olker, Jennifer" userId="a83740e9-9c29-4e13-af0d-01a710c7608c" providerId="ADAL" clId="{15E5AC98-27AB-454C-8BA2-304B483FB5D1}" dt="2019-07-30T16:48:21.295" v="72"/>
        <pc:sldMkLst>
          <pc:docMk/>
          <pc:sldMk cId="4293209071" sldId="283"/>
        </pc:sldMkLst>
        <pc:spChg chg="mod">
          <ac:chgData name="Olker, Jennifer" userId="a83740e9-9c29-4e13-af0d-01a710c7608c" providerId="ADAL" clId="{15E5AC98-27AB-454C-8BA2-304B483FB5D1}" dt="2019-07-30T16:48:21.295" v="72"/>
          <ac:spMkLst>
            <pc:docMk/>
            <pc:sldMk cId="4293209071" sldId="283"/>
            <ac:spMk id="8" creationId="{16B1DBA9-083F-463C-9D7B-491F12009B6C}"/>
          </ac:spMkLst>
        </pc:spChg>
      </pc:sldChg>
      <pc:sldChg chg="modSp">
        <pc:chgData name="Olker, Jennifer" userId="a83740e9-9c29-4e13-af0d-01a710c7608c" providerId="ADAL" clId="{15E5AC98-27AB-454C-8BA2-304B483FB5D1}" dt="2019-07-30T16:48:25.985" v="73"/>
        <pc:sldMkLst>
          <pc:docMk/>
          <pc:sldMk cId="453295988" sldId="284"/>
        </pc:sldMkLst>
        <pc:spChg chg="mod">
          <ac:chgData name="Olker, Jennifer" userId="a83740e9-9c29-4e13-af0d-01a710c7608c" providerId="ADAL" clId="{15E5AC98-27AB-454C-8BA2-304B483FB5D1}" dt="2019-07-30T16:48:25.985" v="73"/>
          <ac:spMkLst>
            <pc:docMk/>
            <pc:sldMk cId="453295988" sldId="284"/>
            <ac:spMk id="8" creationId="{16B1DBA9-083F-463C-9D7B-491F12009B6C}"/>
          </ac:spMkLst>
        </pc:spChg>
      </pc:sldChg>
      <pc:sldChg chg="modSp">
        <pc:chgData name="Olker, Jennifer" userId="a83740e9-9c29-4e13-af0d-01a710c7608c" providerId="ADAL" clId="{15E5AC98-27AB-454C-8BA2-304B483FB5D1}" dt="2019-07-30T16:48:41.519" v="94" actId="20577"/>
        <pc:sldMkLst>
          <pc:docMk/>
          <pc:sldMk cId="666122486" sldId="285"/>
        </pc:sldMkLst>
        <pc:spChg chg="mod">
          <ac:chgData name="Olker, Jennifer" userId="a83740e9-9c29-4e13-af0d-01a710c7608c" providerId="ADAL" clId="{15E5AC98-27AB-454C-8BA2-304B483FB5D1}" dt="2019-07-30T16:48:41.519" v="94" actId="20577"/>
          <ac:spMkLst>
            <pc:docMk/>
            <pc:sldMk cId="666122486" sldId="285"/>
            <ac:spMk id="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A68FCB3-299F-4898-A10F-343DA289ADD9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7DD3D95-63FE-44F1-BC04-FC76DFA27A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95900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8FCB3-299F-4898-A10F-343DA289ADD9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D3D95-63FE-44F1-BC04-FC76DFA27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64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8FCB3-299F-4898-A10F-343DA289ADD9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D3D95-63FE-44F1-BC04-FC76DFA27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8093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D697-9251-4EC3-BA67-776EBA5112A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26CB4-3652-4607-AC06-64D03FF9C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45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D697-9251-4EC3-BA67-776EBA5112A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26CB4-3652-4607-AC06-64D03FF9C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848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D697-9251-4EC3-BA67-776EBA5112A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26CB4-3652-4607-AC06-64D03FF9C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099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D697-9251-4EC3-BA67-776EBA5112A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26CB4-3652-4607-AC06-64D03FF9C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51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D697-9251-4EC3-BA67-776EBA5112A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26CB4-3652-4607-AC06-64D03FF9C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64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D697-9251-4EC3-BA67-776EBA5112A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26CB4-3652-4607-AC06-64D03FF9C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935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D697-9251-4EC3-BA67-776EBA5112A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26CB4-3652-4607-AC06-64D03FF9C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666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D697-9251-4EC3-BA67-776EBA5112A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26CB4-3652-4607-AC06-64D03FF9C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67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8FCB3-299F-4898-A10F-343DA289ADD9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D3D95-63FE-44F1-BC04-FC76DFA27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31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D697-9251-4EC3-BA67-776EBA5112A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26CB4-3652-4607-AC06-64D03FF9C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76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D697-9251-4EC3-BA67-776EBA5112A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26CB4-3652-4607-AC06-64D03FF9C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262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BD697-9251-4EC3-BA67-776EBA5112A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26CB4-3652-4607-AC06-64D03FF9C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8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8FCB3-299F-4898-A10F-343DA289ADD9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D3D95-63FE-44F1-BC04-FC76DFA27A4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64657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8FCB3-299F-4898-A10F-343DA289ADD9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D3D95-63FE-44F1-BC04-FC76DFA27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6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8FCB3-299F-4898-A10F-343DA289ADD9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D3D95-63FE-44F1-BC04-FC76DFA27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77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8FCB3-299F-4898-A10F-343DA289ADD9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D3D95-63FE-44F1-BC04-FC76DFA27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0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8FCB3-299F-4898-A10F-343DA289ADD9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D3D95-63FE-44F1-BC04-FC76DFA27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32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8FCB3-299F-4898-A10F-343DA289ADD9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D3D95-63FE-44F1-BC04-FC76DFA27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6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8FCB3-299F-4898-A10F-343DA289ADD9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DD3D95-63FE-44F1-BC04-FC76DFA27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68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7A68FCB3-299F-4898-A10F-343DA289ADD9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7DD3D95-63FE-44F1-BC04-FC76DFA27A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163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BD697-9251-4EC3-BA67-776EBA5112A6}" type="datetimeFigureOut">
              <a:rPr lang="en-US" smtClean="0"/>
              <a:t>7/31/2019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26CB4-3652-4607-AC06-64D03FF9C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35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e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44842" y="2283325"/>
            <a:ext cx="8550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92D050"/>
                </a:solidFill>
              </a:rPr>
              <a:t>Spatial networks</a:t>
            </a:r>
          </a:p>
        </p:txBody>
      </p:sp>
    </p:spTree>
    <p:extLst>
      <p:ext uri="{BB962C8B-B14F-4D97-AF65-F5344CB8AC3E}">
        <p14:creationId xmlns:p14="http://schemas.microsoft.com/office/powerpoint/2010/main" val="1714808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D63F7C2-8685-48A3-81CF-C860051689C9}"/>
              </a:ext>
            </a:extLst>
          </p:cNvPr>
          <p:cNvSpPr txBox="1">
            <a:spLocks/>
          </p:cNvSpPr>
          <p:nvPr/>
        </p:nvSpPr>
        <p:spPr>
          <a:xfrm>
            <a:off x="1143000" y="609600"/>
            <a:ext cx="107188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92D050"/>
                </a:solidFill>
              </a:rPr>
              <a:t>What is a spatial network?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BDA8D-C7B0-4246-8E9E-67A6321EE579}"/>
              </a:ext>
            </a:extLst>
          </p:cNvPr>
          <p:cNvSpPr txBox="1"/>
          <p:nvPr/>
        </p:nvSpPr>
        <p:spPr>
          <a:xfrm>
            <a:off x="0" y="0"/>
            <a:ext cx="262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Spatial networks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324368-718F-4F14-9706-B9171F827BBB}"/>
              </a:ext>
            </a:extLst>
          </p:cNvPr>
          <p:cNvSpPr/>
          <p:nvPr/>
        </p:nvSpPr>
        <p:spPr>
          <a:xfrm>
            <a:off x="4240075" y="3244334"/>
            <a:ext cx="3711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https://arxiv.org/pdf/1010.0302v2.pdf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9548E-5E27-464B-B590-141C30A46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368" y="3725838"/>
            <a:ext cx="3438568" cy="31321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C29884-2A1A-43EC-AFF3-BE7D820DBF87}"/>
              </a:ext>
            </a:extLst>
          </p:cNvPr>
          <p:cNvSpPr txBox="1"/>
          <p:nvPr/>
        </p:nvSpPr>
        <p:spPr>
          <a:xfrm>
            <a:off x="6105526" y="6184612"/>
            <a:ext cx="6086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6"/>
            <a:r>
              <a:rPr lang="en-US" sz="1600" dirty="0">
                <a:solidFill>
                  <a:schemeClr val="bg1"/>
                </a:solidFill>
              </a:rPr>
              <a:t>Barthelemy. Spatial Networks  </a:t>
            </a:r>
          </a:p>
          <a:p>
            <a:pPr lvl="6"/>
            <a:r>
              <a:rPr lang="en-US" sz="1600" dirty="0">
                <a:solidFill>
                  <a:schemeClr val="bg1"/>
                </a:solidFill>
              </a:rPr>
              <a:t>https://arxiv.org/pdf/1010.0302v2.pdf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42D43FF-6E9E-40EC-ADB5-030CFB824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graph whose nodes are embedded in metric space</a:t>
            </a:r>
          </a:p>
          <a:p>
            <a:r>
              <a:rPr lang="en-US" dirty="0">
                <a:solidFill>
                  <a:schemeClr val="bg1"/>
                </a:solidFill>
              </a:rPr>
              <a:t>Distance between nodes is  important feature</a:t>
            </a:r>
          </a:p>
          <a:p>
            <a:r>
              <a:rPr lang="en-US" dirty="0">
                <a:solidFill>
                  <a:schemeClr val="bg1"/>
                </a:solidFill>
              </a:rPr>
              <a:t>Geographic distance is often used as the distance metric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83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399"/>
            <a:ext cx="9872871" cy="4038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graph whose nodes are embedded in metric space</a:t>
            </a:r>
          </a:p>
          <a:p>
            <a:r>
              <a:rPr lang="en-US" dirty="0">
                <a:solidFill>
                  <a:schemeClr val="bg1"/>
                </a:solidFill>
              </a:rPr>
              <a:t>Distance between nodes is  important feature</a:t>
            </a:r>
          </a:p>
          <a:p>
            <a:r>
              <a:rPr lang="en-US" dirty="0">
                <a:solidFill>
                  <a:schemeClr val="bg1"/>
                </a:solidFill>
              </a:rPr>
              <a:t>Geographic distance is often used as the distance metric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D63F7C2-8685-48A3-81CF-C860051689C9}"/>
              </a:ext>
            </a:extLst>
          </p:cNvPr>
          <p:cNvSpPr txBox="1">
            <a:spLocks/>
          </p:cNvSpPr>
          <p:nvPr/>
        </p:nvSpPr>
        <p:spPr>
          <a:xfrm>
            <a:off x="1143000" y="609600"/>
            <a:ext cx="107188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92D050"/>
                </a:solidFill>
              </a:rPr>
              <a:t>What is a spatial network?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BDA8D-C7B0-4246-8E9E-67A6321EE579}"/>
              </a:ext>
            </a:extLst>
          </p:cNvPr>
          <p:cNvSpPr txBox="1"/>
          <p:nvPr/>
        </p:nvSpPr>
        <p:spPr>
          <a:xfrm>
            <a:off x="0" y="0"/>
            <a:ext cx="262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Spatial networks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324368-718F-4F14-9706-B9171F827BBB}"/>
              </a:ext>
            </a:extLst>
          </p:cNvPr>
          <p:cNvSpPr/>
          <p:nvPr/>
        </p:nvSpPr>
        <p:spPr>
          <a:xfrm>
            <a:off x="4240075" y="3244334"/>
            <a:ext cx="3711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https://arxiv.org/pdf/1010.0302v2.pdf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A445799B-F02E-43A0-893C-3F93B783C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606" y="3868079"/>
            <a:ext cx="3802451" cy="256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Box 11">
            <a:extLst>
              <a:ext uri="{FF2B5EF4-FFF2-40B4-BE49-F238E27FC236}">
                <a16:creationId xmlns:a16="http://schemas.microsoft.com/office/drawing/2014/main" id="{91E3A26D-550F-4FC9-9FBD-C26A3E944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7140" y="6183924"/>
            <a:ext cx="13239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000" u="none" dirty="0">
                <a:solidFill>
                  <a:schemeClr val="bg1"/>
                </a:solidFill>
              </a:rPr>
              <a:t>US Fish and Wildlife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F67AA30-83DD-436A-84BE-AFDA8F855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922" y="3867420"/>
            <a:ext cx="4587338" cy="246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5003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graph whose nodes are embedded in metric space</a:t>
            </a:r>
          </a:p>
          <a:p>
            <a:r>
              <a:rPr lang="en-US" dirty="0">
                <a:solidFill>
                  <a:schemeClr val="bg1"/>
                </a:solidFill>
              </a:rPr>
              <a:t>Distance between nodes is  important feature</a:t>
            </a:r>
          </a:p>
          <a:p>
            <a:r>
              <a:rPr lang="en-US" dirty="0">
                <a:solidFill>
                  <a:schemeClr val="bg1"/>
                </a:solidFill>
              </a:rPr>
              <a:t>Geographic distance is often used as the distance metric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D63F7C2-8685-48A3-81CF-C860051689C9}"/>
              </a:ext>
            </a:extLst>
          </p:cNvPr>
          <p:cNvSpPr txBox="1">
            <a:spLocks/>
          </p:cNvSpPr>
          <p:nvPr/>
        </p:nvSpPr>
        <p:spPr>
          <a:xfrm>
            <a:off x="1143000" y="609600"/>
            <a:ext cx="107188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92D050"/>
                </a:solidFill>
              </a:rPr>
              <a:t>What is a spatial network?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BDA8D-C7B0-4246-8E9E-67A6321EE579}"/>
              </a:ext>
            </a:extLst>
          </p:cNvPr>
          <p:cNvSpPr txBox="1"/>
          <p:nvPr/>
        </p:nvSpPr>
        <p:spPr>
          <a:xfrm>
            <a:off x="0" y="0"/>
            <a:ext cx="262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Spatial networks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324368-718F-4F14-9706-B9171F827BBB}"/>
              </a:ext>
            </a:extLst>
          </p:cNvPr>
          <p:cNvSpPr/>
          <p:nvPr/>
        </p:nvSpPr>
        <p:spPr>
          <a:xfrm>
            <a:off x="4240075" y="3244334"/>
            <a:ext cx="3711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https://arxiv.org/pdf/1010.0302v2.pdf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876C1-82BB-4BAD-B6D1-8588EE89E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75" y="3518709"/>
            <a:ext cx="6953122" cy="2698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FEA125-956D-4EB1-917E-4E55040A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020" y="3518710"/>
            <a:ext cx="3139717" cy="272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2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graph whose nodes are embedded in metric space</a:t>
            </a:r>
          </a:p>
          <a:p>
            <a:r>
              <a:rPr lang="en-US" dirty="0">
                <a:solidFill>
                  <a:schemeClr val="bg1"/>
                </a:solidFill>
              </a:rPr>
              <a:t>Distance between nodes is  important feature</a:t>
            </a:r>
          </a:p>
          <a:p>
            <a:r>
              <a:rPr lang="en-US" dirty="0">
                <a:solidFill>
                  <a:schemeClr val="bg1"/>
                </a:solidFill>
              </a:rPr>
              <a:t>Geographic distance is often used as the distance metric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D63F7C2-8685-48A3-81CF-C860051689C9}"/>
              </a:ext>
            </a:extLst>
          </p:cNvPr>
          <p:cNvSpPr txBox="1">
            <a:spLocks/>
          </p:cNvSpPr>
          <p:nvPr/>
        </p:nvSpPr>
        <p:spPr>
          <a:xfrm>
            <a:off x="1143000" y="609600"/>
            <a:ext cx="107188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92D050"/>
                </a:solidFill>
              </a:rPr>
              <a:t>What is a spatial network?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BDA8D-C7B0-4246-8E9E-67A6321EE579}"/>
              </a:ext>
            </a:extLst>
          </p:cNvPr>
          <p:cNvSpPr txBox="1"/>
          <p:nvPr/>
        </p:nvSpPr>
        <p:spPr>
          <a:xfrm>
            <a:off x="0" y="0"/>
            <a:ext cx="262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Spatial networks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324368-718F-4F14-9706-B9171F827BBB}"/>
              </a:ext>
            </a:extLst>
          </p:cNvPr>
          <p:cNvSpPr/>
          <p:nvPr/>
        </p:nvSpPr>
        <p:spPr>
          <a:xfrm>
            <a:off x="4240075" y="3244334"/>
            <a:ext cx="3711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https://arxiv.org/pdf/1010.0302v2.pdf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4A68F9-326A-42F4-B49F-5C1ADC689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25" y="3432535"/>
            <a:ext cx="6949440" cy="1998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269142-E404-42A1-B63E-308330B0E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828" y="3429000"/>
            <a:ext cx="4386432" cy="333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78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44842" y="2283325"/>
            <a:ext cx="8550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92D050"/>
                </a:solidFill>
              </a:rPr>
              <a:t>Spatial Example</a:t>
            </a:r>
          </a:p>
        </p:txBody>
      </p:sp>
    </p:spTree>
    <p:extLst>
      <p:ext uri="{BB962C8B-B14F-4D97-AF65-F5344CB8AC3E}">
        <p14:creationId xmlns:p14="http://schemas.microsoft.com/office/powerpoint/2010/main" val="600003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10718800" cy="135636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Spatial Network Analysis for                          Landscape Connectivity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62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Spatial Example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5305F8-8F2A-4BA4-9A73-1EF4F7079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9" y="4894857"/>
            <a:ext cx="5256565" cy="10787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481AFF-635F-4103-93A6-99F40BF4C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61" y="2457668"/>
            <a:ext cx="5281613" cy="21526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7BB16D-D249-499C-9B81-D7F5D842F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0" y="2140946"/>
            <a:ext cx="5148810" cy="18544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16AE30-4FE3-4823-8997-0260AB03C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3495875"/>
            <a:ext cx="5148810" cy="16413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A68601-D84C-49F0-BC33-08F32B2210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803" y="4480387"/>
            <a:ext cx="4964217" cy="218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13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3E5C4-70F7-4DE4-B158-6870D51C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6165D-1FBE-41E6-B42B-0E50237610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5577" y="2824855"/>
            <a:ext cx="4754880" cy="4023360"/>
          </a:xfrm>
        </p:spPr>
        <p:txBody>
          <a:bodyPr/>
          <a:lstStyle/>
          <a:p>
            <a:pPr marL="693420" indent="-533400">
              <a:buFont typeface="Wingdings" pitchFamily="2" charset="2"/>
              <a:buNone/>
            </a:pPr>
            <a:r>
              <a:rPr lang="en-US" sz="2400" dirty="0">
                <a:solidFill>
                  <a:schemeClr val="bg1"/>
                </a:solidFill>
              </a:rPr>
              <a:t>Nodes – habitat (wetlands)</a:t>
            </a:r>
          </a:p>
          <a:p>
            <a:pPr marL="693420" indent="-533400">
              <a:buFont typeface="Wingdings" pitchFamily="2" charset="2"/>
              <a:buNone/>
            </a:pPr>
            <a:r>
              <a:rPr lang="en-US" sz="2400" dirty="0">
                <a:solidFill>
                  <a:schemeClr val="bg1"/>
                </a:solidFill>
              </a:rPr>
              <a:t>Edges- binary, level of connectivity</a:t>
            </a:r>
          </a:p>
          <a:p>
            <a:pPr marL="693420" indent="-533400">
              <a:buFont typeface="Wingdings" pitchFamily="2" charset="2"/>
              <a:buNone/>
            </a:pPr>
            <a:endParaRPr lang="en-US" sz="600" dirty="0">
              <a:solidFill>
                <a:schemeClr val="bg1"/>
              </a:solidFill>
            </a:endParaRPr>
          </a:p>
          <a:p>
            <a:pPr marL="693420" indent="-533400">
              <a:buFont typeface="Wingdings" pitchFamily="2" charset="2"/>
              <a:buNone/>
            </a:pPr>
            <a:r>
              <a:rPr lang="en-US" sz="2400" dirty="0">
                <a:solidFill>
                  <a:schemeClr val="bg1"/>
                </a:solidFill>
              </a:rPr>
              <a:t>Spatially explicit</a:t>
            </a:r>
          </a:p>
          <a:p>
            <a:pPr marL="693420" indent="-533400">
              <a:buFont typeface="Wingdings" pitchFamily="2" charset="2"/>
              <a:buNone/>
            </a:pPr>
            <a:r>
              <a:rPr lang="en-US" sz="2400" dirty="0">
                <a:solidFill>
                  <a:schemeClr val="bg1"/>
                </a:solidFill>
              </a:rPr>
              <a:t>Edge weight</a:t>
            </a:r>
          </a:p>
          <a:p>
            <a:pPr marL="693420" indent="-533400">
              <a:buFont typeface="Wingdings" pitchFamily="2" charset="2"/>
              <a:buNone/>
            </a:pPr>
            <a:r>
              <a:rPr lang="en-US" sz="2000" dirty="0">
                <a:solidFill>
                  <a:schemeClr val="bg1"/>
                </a:solidFill>
              </a:rPr>
              <a:t> - Distance</a:t>
            </a:r>
          </a:p>
          <a:p>
            <a:pPr marL="693420" indent="-533400">
              <a:buFont typeface="Wingdings" pitchFamily="2" charset="2"/>
              <a:buNone/>
            </a:pPr>
            <a:r>
              <a:rPr lang="en-US" sz="2000" dirty="0">
                <a:solidFill>
                  <a:schemeClr val="bg1"/>
                </a:solidFill>
              </a:rPr>
              <a:t>- Resistance</a:t>
            </a:r>
          </a:p>
          <a:p>
            <a:pPr marL="693420" indent="-533400">
              <a:buFont typeface="Wingdings" pitchFamily="2" charset="2"/>
              <a:buNone/>
            </a:pPr>
            <a:r>
              <a:rPr lang="en-US" sz="2000" dirty="0">
                <a:solidFill>
                  <a:schemeClr val="bg1"/>
                </a:solidFill>
              </a:rPr>
              <a:t>- Directed or undirected</a:t>
            </a:r>
          </a:p>
          <a:p>
            <a:pPr marL="693420" indent="-533400"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B6025-9171-4A55-BD38-14C5762395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15E2170-4D02-4EC1-B6B6-06D87640A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60" y="2824855"/>
            <a:ext cx="5807361" cy="3493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A73F8151-F9BA-422C-9779-0CDE03F41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1833" y="6379746"/>
            <a:ext cx="412016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Minor and Urban. 2008. </a:t>
            </a:r>
            <a:r>
              <a:rPr lang="en-US" sz="1600" i="1" dirty="0">
                <a:solidFill>
                  <a:schemeClr val="bg1"/>
                </a:solidFill>
              </a:rPr>
              <a:t>Cons. Biol. </a:t>
            </a:r>
            <a:r>
              <a:rPr lang="en-US" sz="1600" dirty="0">
                <a:solidFill>
                  <a:schemeClr val="bg1"/>
                </a:solidFill>
              </a:rPr>
              <a:t>22:297-307.</a:t>
            </a:r>
            <a:endParaRPr lang="en-US" sz="1600" i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CA6ED8-4895-42EC-BF9F-707601EBC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609600"/>
            <a:ext cx="10206647" cy="2094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97DE6F-F7C1-426A-AF39-EFD8DD8910A0}"/>
              </a:ext>
            </a:extLst>
          </p:cNvPr>
          <p:cNvSpPr txBox="1"/>
          <p:nvPr/>
        </p:nvSpPr>
        <p:spPr>
          <a:xfrm>
            <a:off x="0" y="0"/>
            <a:ext cx="262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Spatial Example</a:t>
            </a:r>
          </a:p>
        </p:txBody>
      </p:sp>
    </p:spTree>
    <p:extLst>
      <p:ext uri="{BB962C8B-B14F-4D97-AF65-F5344CB8AC3E}">
        <p14:creationId xmlns:p14="http://schemas.microsoft.com/office/powerpoint/2010/main" val="244396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3FC0894-5F21-43E6-8723-E6A6C6830922}"/>
              </a:ext>
            </a:extLst>
          </p:cNvPr>
          <p:cNvSpPr txBox="1">
            <a:spLocks/>
          </p:cNvSpPr>
          <p:nvPr/>
        </p:nvSpPr>
        <p:spPr>
          <a:xfrm>
            <a:off x="1143000" y="609600"/>
            <a:ext cx="107188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92D050"/>
                </a:solidFill>
              </a:rPr>
              <a:t>Connectivity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AA906-2416-49E1-8647-5820A962CF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3835400" cy="4023360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u="sng" dirty="0">
                <a:solidFill>
                  <a:schemeClr val="bg1"/>
                </a:solidFill>
              </a:rPr>
              <a:t>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Number of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Graph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Graph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Characteristic (average) path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Clustering coefficient (global transitivity)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D44DF4-1402-4333-BA52-2B699BA3B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495800"/>
          </a:xfrm>
        </p:spPr>
        <p:txBody>
          <a:bodyPr>
            <a:normAutofit fontScale="92500" lnSpcReduction="10000"/>
          </a:bodyPr>
          <a:lstStyle/>
          <a:p>
            <a:r>
              <a:rPr lang="en-US" sz="3200" u="sng" dirty="0">
                <a:solidFill>
                  <a:schemeClr val="bg1"/>
                </a:solidFill>
              </a:rPr>
              <a:t>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Degree: # of neighbors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Transitivity (local clustering)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Betweenness centrality: # of paths that pass through a node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Distance to nearest neighbor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Hubs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Cutpoints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04C8E-A778-4672-96C1-1D20D314FC06}"/>
              </a:ext>
            </a:extLst>
          </p:cNvPr>
          <p:cNvSpPr txBox="1"/>
          <p:nvPr/>
        </p:nvSpPr>
        <p:spPr>
          <a:xfrm>
            <a:off x="0" y="0"/>
            <a:ext cx="262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Spatial Example</a:t>
            </a:r>
          </a:p>
        </p:txBody>
      </p:sp>
    </p:spTree>
    <p:extLst>
      <p:ext uri="{BB962C8B-B14F-4D97-AF65-F5344CB8AC3E}">
        <p14:creationId xmlns:p14="http://schemas.microsoft.com/office/powerpoint/2010/main" val="788942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835C7-0B6F-4B01-9CA9-B63DA5A4A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Network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FB399-9525-4C59-B4FE-75BA525D85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85A405-11EB-4209-90B5-5648B9E6C5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58429B0-984B-4604-A3A6-89431EE76C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5051146"/>
              </p:ext>
            </p:extLst>
          </p:nvPr>
        </p:nvGraphicFramePr>
        <p:xfrm>
          <a:off x="1143000" y="1742524"/>
          <a:ext cx="9144000" cy="429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049">
                  <a:extLst>
                    <a:ext uri="{9D8B030D-6E8A-4147-A177-3AD203B41FA5}">
                      <a16:colId xmlns:a16="http://schemas.microsoft.com/office/drawing/2014/main" val="1464420801"/>
                    </a:ext>
                  </a:extLst>
                </a:gridCol>
                <a:gridCol w="6944951">
                  <a:extLst>
                    <a:ext uri="{9D8B030D-6E8A-4147-A177-3AD203B41FA5}">
                      <a16:colId xmlns:a16="http://schemas.microsoft.com/office/drawing/2014/main" val="432828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Definition and 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778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The number of nodes in a network.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83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 Density/                   Linkage 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The number of links in a network / the number of possible links.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503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 Diameter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distance between all pairs of nodes; larger values indicate that more nodes must be traversed to travel through the network</a:t>
                      </a:r>
                      <a:endParaRPr lang="en-US" sz="1600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600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 diameter implies fast movement through the network. This could be beneficial (dispersal is easy) or detrimental (spread of disease) for the focal organism</a:t>
                      </a:r>
                      <a:r>
                        <a:rPr lang="en-US" sz="16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+mn-lt"/>
                          <a:ea typeface="Times New Roman" panose="02020603050405020304" pitchFamily="18" charset="0"/>
                          <a:cs typeface="+mn-cs"/>
                        </a:rPr>
                        <a:t>a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107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Characteristic Path Length (CPL)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</a:rPr>
                        <a:t>The average shortest path length over the network.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 CPL means that all patches tend to be easily reachable, implying patchy population rather than metapopulations or subpopulations.</a:t>
                      </a:r>
                      <a:r>
                        <a:rPr lang="en-US" sz="160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+mn-lt"/>
                          <a:ea typeface="Times New Roman" panose="02020603050405020304" pitchFamily="18" charset="0"/>
                          <a:cs typeface="+mn-cs"/>
                        </a:rPr>
                        <a:t>a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endParaRPr lang="en-US" sz="16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69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Transitivity (global)/ Clustering 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Frequency of loops of length 3 in the network. </a:t>
                      </a:r>
                    </a:p>
                    <a:p>
                      <a:endParaRPr lang="en-US" sz="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Larger values indicate the presence of more groups of nearby wetlands.</a:t>
                      </a:r>
                      <a:endParaRPr lang="en-US" sz="1600" i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9146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CA68B3D-4047-40ED-9128-61951A918AAF}"/>
              </a:ext>
            </a:extLst>
          </p:cNvPr>
          <p:cNvSpPr txBox="1"/>
          <p:nvPr/>
        </p:nvSpPr>
        <p:spPr>
          <a:xfrm>
            <a:off x="0" y="0"/>
            <a:ext cx="262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Spatial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32088C-B472-4543-9706-ADF9EE76AEF3}"/>
              </a:ext>
            </a:extLst>
          </p:cNvPr>
          <p:cNvSpPr/>
          <p:nvPr/>
        </p:nvSpPr>
        <p:spPr>
          <a:xfrm>
            <a:off x="8020802" y="6172200"/>
            <a:ext cx="2266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aseline="300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a </a:t>
            </a:r>
            <a:r>
              <a:rPr lang="en-US" sz="14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from  Minor &amp; Urban 2008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2645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835C7-0B6F-4B01-9CA9-B63DA5A4A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Node Metrics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D2D8A-3303-4AD3-8CBD-6715DA3BD6CA}"/>
              </a:ext>
            </a:extLst>
          </p:cNvPr>
          <p:cNvSpPr txBox="1"/>
          <p:nvPr/>
        </p:nvSpPr>
        <p:spPr>
          <a:xfrm>
            <a:off x="0" y="0"/>
            <a:ext cx="262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Spatial Example</a:t>
            </a: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24C4CE6A-0A53-4B8C-9A67-C0053C5FD3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0244703"/>
              </p:ext>
            </p:extLst>
          </p:nvPr>
        </p:nvGraphicFramePr>
        <p:xfrm>
          <a:off x="1143000" y="1734648"/>
          <a:ext cx="9144000" cy="383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047">
                  <a:extLst>
                    <a:ext uri="{9D8B030D-6E8A-4147-A177-3AD203B41FA5}">
                      <a16:colId xmlns:a16="http://schemas.microsoft.com/office/drawing/2014/main" val="1464420801"/>
                    </a:ext>
                  </a:extLst>
                </a:gridCol>
                <a:gridCol w="6944953">
                  <a:extLst>
                    <a:ext uri="{9D8B030D-6E8A-4147-A177-3AD203B41FA5}">
                      <a16:colId xmlns:a16="http://schemas.microsoft.com/office/drawing/2014/main" val="432828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</a:rPr>
                        <a:t>Definition and 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778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Degree </a:t>
                      </a:r>
                      <a:endParaRPr lang="en-US" sz="1600" b="1" i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neighbors connected to a node.</a:t>
                      </a:r>
                    </a:p>
                    <a:p>
                      <a:endParaRPr lang="en-US" sz="60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Low-degree patches may be vulnerable to extinction if neighboring patches are developed. High-degree patches may be population sources or sinks, depending on size and quality of patch.</a:t>
                      </a:r>
                      <a:r>
                        <a:rPr lang="en-US" sz="1600" i="1" kern="1200" baseline="30000" dirty="0">
                          <a:solidFill>
                            <a:schemeClr val="tx1"/>
                          </a:solidFill>
                          <a:latin typeface="+mn-lt"/>
                          <a:ea typeface="Times New Roman" panose="02020603050405020304" pitchFamily="18" charset="0"/>
                          <a:cs typeface="+mn-cs"/>
                        </a:rPr>
                        <a:t> </a:t>
                      </a:r>
                      <a:r>
                        <a:rPr lang="en-US" sz="1600" kern="1200" baseline="30000" dirty="0">
                          <a:solidFill>
                            <a:schemeClr val="tx1"/>
                          </a:solidFill>
                          <a:latin typeface="+mn-lt"/>
                          <a:ea typeface="Times New Roman" panose="02020603050405020304" pitchFamily="18" charset="0"/>
                          <a:cs typeface="+mn-cs"/>
                        </a:rPr>
                        <a:t>a</a:t>
                      </a:r>
                      <a:endParaRPr lang="en-US" sz="1600" i="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605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Local transitivity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Measurement of whether the nodes in a cluster are connected to each other. </a:t>
                      </a:r>
                    </a:p>
                    <a:p>
                      <a:endParaRPr lang="en-US" sz="600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Larger values indicate that a given node is more embedded within a cluster.</a:t>
                      </a:r>
                    </a:p>
                    <a:p>
                      <a:r>
                        <a:rPr lang="en-US" sz="16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Highly clustered nodes facilitate dispersal and spread of disturbances. They may be</a:t>
                      </a:r>
                    </a:p>
                    <a:p>
                      <a:r>
                        <a:rPr lang="en-US" sz="1600" b="0" i="1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more resilient to patch removal due to many redundant pathways.</a:t>
                      </a:r>
                      <a:r>
                        <a:rPr lang="en-US" sz="1600" i="1" kern="1200" baseline="30000" dirty="0">
                          <a:solidFill>
                            <a:schemeClr val="tx1"/>
                          </a:solidFill>
                          <a:latin typeface="+mn-lt"/>
                          <a:ea typeface="Times New Roman" panose="02020603050405020304" pitchFamily="18" charset="0"/>
                          <a:cs typeface="+mn-cs"/>
                        </a:rPr>
                        <a:t> a</a:t>
                      </a:r>
                      <a:endParaRPr lang="en-US" sz="1600" i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91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Betweenness centrality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Number of the shortest paths between other nodes that pass through a given node. </a:t>
                      </a:r>
                    </a:p>
                    <a:p>
                      <a:r>
                        <a:rPr lang="en-US" sz="16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Larger values indicate nodes that act as stepping-stones among clusters in the network.</a:t>
                      </a:r>
                      <a:endParaRPr lang="en-US" sz="1600" i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00167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013E007-F384-4DD7-B5F7-0A2F7A9DD493}"/>
              </a:ext>
            </a:extLst>
          </p:cNvPr>
          <p:cNvSpPr/>
          <p:nvPr/>
        </p:nvSpPr>
        <p:spPr>
          <a:xfrm>
            <a:off x="8158521" y="5678016"/>
            <a:ext cx="2266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aseline="300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a </a:t>
            </a:r>
            <a:r>
              <a:rPr lang="en-US" sz="1400" dirty="0">
                <a:solidFill>
                  <a:schemeClr val="bg1"/>
                </a:solidFill>
                <a:latin typeface="+mj-lt"/>
                <a:ea typeface="Times New Roman" panose="02020603050405020304" pitchFamily="18" charset="0"/>
              </a:rPr>
              <a:t>from  Minor &amp; Urban 2008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568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10718800" cy="135636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Spatial networks are graphs and graphs are…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…made of nodes (vertices) and edges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262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Spatial networks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619" y="2642469"/>
            <a:ext cx="2560108" cy="23040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79772" y="2493044"/>
            <a:ext cx="124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71611" y="4577234"/>
            <a:ext cx="124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03226" y="3925788"/>
            <a:ext cx="124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96805" y="2833918"/>
            <a:ext cx="124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Edge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43714" y="3864518"/>
            <a:ext cx="124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Edge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25324" y="3174152"/>
            <a:ext cx="124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Edge</a:t>
            </a:r>
          </a:p>
        </p:txBody>
      </p:sp>
    </p:spTree>
    <p:extLst>
      <p:ext uri="{BB962C8B-B14F-4D97-AF65-F5344CB8AC3E}">
        <p14:creationId xmlns:p14="http://schemas.microsoft.com/office/powerpoint/2010/main" val="3731710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5BD9623-EE7E-4109-8618-F25696391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Example Wetlands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B1DBA9-083F-463C-9D7B-491F12009B6C}"/>
              </a:ext>
            </a:extLst>
          </p:cNvPr>
          <p:cNvSpPr txBox="1"/>
          <p:nvPr/>
        </p:nvSpPr>
        <p:spPr>
          <a:xfrm>
            <a:off x="0" y="0"/>
            <a:ext cx="262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Spatial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273DB-CEDE-484F-87EB-B4AA5E473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1624084"/>
            <a:ext cx="5486400" cy="50695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A4A9E8-1CA6-45BC-BF76-5DE5687B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371" y="1624085"/>
            <a:ext cx="5486400" cy="5069569"/>
          </a:xfrm>
          <a:prstGeom prst="rect">
            <a:avLst/>
          </a:prstGeom>
        </p:spPr>
      </p:pic>
      <p:grpSp>
        <p:nvGrpSpPr>
          <p:cNvPr id="11" name="Group 7">
            <a:extLst>
              <a:ext uri="{FF2B5EF4-FFF2-40B4-BE49-F238E27FC236}">
                <a16:creationId xmlns:a16="http://schemas.microsoft.com/office/drawing/2014/main" id="{CA27A744-BB42-42C1-9F5F-36FDB5C12718}"/>
              </a:ext>
            </a:extLst>
          </p:cNvPr>
          <p:cNvGrpSpPr>
            <a:grpSpLocks/>
          </p:cNvGrpSpPr>
          <p:nvPr/>
        </p:nvGrpSpPr>
        <p:grpSpPr bwMode="auto">
          <a:xfrm>
            <a:off x="6230958" y="1681236"/>
            <a:ext cx="1343025" cy="1282700"/>
            <a:chOff x="3057" y="980"/>
            <a:chExt cx="846" cy="808"/>
          </a:xfrm>
        </p:grpSpPr>
        <p:pic>
          <p:nvPicPr>
            <p:cNvPr id="12" name="Picture 8" descr="P6040024">
              <a:extLst>
                <a:ext uri="{FF2B5EF4-FFF2-40B4-BE49-F238E27FC236}">
                  <a16:creationId xmlns:a16="http://schemas.microsoft.com/office/drawing/2014/main" id="{44D5D529-DDBB-4FD3-972C-519BA96277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0" t="17439" r="10825"/>
            <a:stretch>
              <a:fillRect/>
            </a:stretch>
          </p:blipFill>
          <p:spPr bwMode="auto">
            <a:xfrm>
              <a:off x="3158" y="980"/>
              <a:ext cx="681" cy="53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4D3773D8-0C60-4BF5-ADED-9FFEE9DFB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7" y="1517"/>
              <a:ext cx="846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050" dirty="0"/>
                <a:t>N. Leopard Frog (</a:t>
              </a:r>
              <a:r>
                <a:rPr lang="en-US" sz="1050" i="1" dirty="0" err="1"/>
                <a:t>Lithobates</a:t>
              </a:r>
              <a:r>
                <a:rPr lang="en-US" sz="1050" i="1" dirty="0"/>
                <a:t> </a:t>
              </a:r>
              <a:r>
                <a:rPr lang="en-US" sz="1050" i="1" dirty="0" err="1"/>
                <a:t>pipiens</a:t>
              </a:r>
              <a:r>
                <a:rPr lang="en-US" sz="1050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320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5BD9623-EE7E-4109-8618-F25696391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Example Wetlands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B1DBA9-083F-463C-9D7B-491F12009B6C}"/>
              </a:ext>
            </a:extLst>
          </p:cNvPr>
          <p:cNvSpPr txBox="1"/>
          <p:nvPr/>
        </p:nvSpPr>
        <p:spPr>
          <a:xfrm>
            <a:off x="0" y="0"/>
            <a:ext cx="262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Spatial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273DB-CEDE-484F-87EB-B4AA5E473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1624084"/>
            <a:ext cx="5486400" cy="506956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A4A9E8-1CA6-45BC-BF76-5DE5687B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371" y="1624085"/>
            <a:ext cx="5486400" cy="5069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975BEF-9EAD-4B18-A044-363B4C393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371" y="1624085"/>
            <a:ext cx="5486400" cy="5069569"/>
          </a:xfrm>
          <a:prstGeom prst="rect">
            <a:avLst/>
          </a:prstGeom>
        </p:spPr>
      </p:pic>
      <p:grpSp>
        <p:nvGrpSpPr>
          <p:cNvPr id="11" name="Group 7">
            <a:extLst>
              <a:ext uri="{FF2B5EF4-FFF2-40B4-BE49-F238E27FC236}">
                <a16:creationId xmlns:a16="http://schemas.microsoft.com/office/drawing/2014/main" id="{CA27A744-BB42-42C1-9F5F-36FDB5C12718}"/>
              </a:ext>
            </a:extLst>
          </p:cNvPr>
          <p:cNvGrpSpPr>
            <a:grpSpLocks/>
          </p:cNvGrpSpPr>
          <p:nvPr/>
        </p:nvGrpSpPr>
        <p:grpSpPr bwMode="auto">
          <a:xfrm>
            <a:off x="6230958" y="1681236"/>
            <a:ext cx="1343025" cy="1282700"/>
            <a:chOff x="3057" y="980"/>
            <a:chExt cx="846" cy="808"/>
          </a:xfrm>
        </p:grpSpPr>
        <p:pic>
          <p:nvPicPr>
            <p:cNvPr id="12" name="Picture 8" descr="P6040024">
              <a:extLst>
                <a:ext uri="{FF2B5EF4-FFF2-40B4-BE49-F238E27FC236}">
                  <a16:creationId xmlns:a16="http://schemas.microsoft.com/office/drawing/2014/main" id="{44D5D529-DDBB-4FD3-972C-519BA96277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0" t="17439" r="10825"/>
            <a:stretch>
              <a:fillRect/>
            </a:stretch>
          </p:blipFill>
          <p:spPr bwMode="auto">
            <a:xfrm>
              <a:off x="3158" y="980"/>
              <a:ext cx="681" cy="53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4D3773D8-0C60-4BF5-ADED-9FFEE9DFB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7" y="1517"/>
              <a:ext cx="846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050" dirty="0"/>
                <a:t>N. Leopard Frog (</a:t>
              </a:r>
              <a:r>
                <a:rPr lang="en-US" sz="1050" i="1" dirty="0" err="1"/>
                <a:t>Lithobates</a:t>
              </a:r>
              <a:r>
                <a:rPr lang="en-US" sz="1050" i="1" dirty="0"/>
                <a:t> </a:t>
              </a:r>
              <a:r>
                <a:rPr lang="en-US" sz="1050" i="1" dirty="0" err="1"/>
                <a:t>pipiens</a:t>
              </a:r>
              <a:r>
                <a:rPr lang="en-US" sz="1050" dirty="0"/>
                <a:t>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70647E4-DE13-4FA7-8D4E-F0B5DB5424C5}"/>
              </a:ext>
            </a:extLst>
          </p:cNvPr>
          <p:cNvSpPr txBox="1"/>
          <p:nvPr/>
        </p:nvSpPr>
        <p:spPr>
          <a:xfrm>
            <a:off x="9997668" y="1825500"/>
            <a:ext cx="1569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 no TEMPORARY wetlands</a:t>
            </a:r>
          </a:p>
        </p:txBody>
      </p:sp>
    </p:spTree>
    <p:extLst>
      <p:ext uri="{BB962C8B-B14F-4D97-AF65-F5344CB8AC3E}">
        <p14:creationId xmlns:p14="http://schemas.microsoft.com/office/powerpoint/2010/main" val="453295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1A71D9D-2419-4FC1-9DEA-67FE11544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1624084"/>
            <a:ext cx="5486400" cy="506956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5BD9623-EE7E-4109-8618-F25696391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Example Wetlands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B1DBA9-083F-463C-9D7B-491F12009B6C}"/>
              </a:ext>
            </a:extLst>
          </p:cNvPr>
          <p:cNvSpPr txBox="1"/>
          <p:nvPr/>
        </p:nvSpPr>
        <p:spPr>
          <a:xfrm>
            <a:off x="0" y="0"/>
            <a:ext cx="262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Spatial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C23985-8F47-4BDA-82D5-7A3E138BA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52" y="1624084"/>
            <a:ext cx="5546101" cy="5124734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ACA08AD-93B6-411E-A3B8-083B934D4A5F}"/>
              </a:ext>
            </a:extLst>
          </p:cNvPr>
          <p:cNvSpPr/>
          <p:nvPr/>
        </p:nvSpPr>
        <p:spPr>
          <a:xfrm>
            <a:off x="4116700" y="5029200"/>
            <a:ext cx="1456661" cy="1148316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9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44842" y="2283325"/>
            <a:ext cx="85504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92D050"/>
                </a:solidFill>
              </a:rPr>
              <a:t>Spatial Example</a:t>
            </a:r>
          </a:p>
          <a:p>
            <a:pPr algn="ctr"/>
            <a:r>
              <a:rPr lang="en-US" sz="7200" dirty="0">
                <a:solidFill>
                  <a:srgbClr val="92D050"/>
                </a:solidFill>
              </a:rPr>
              <a:t>R script</a:t>
            </a:r>
          </a:p>
        </p:txBody>
      </p:sp>
    </p:spTree>
    <p:extLst>
      <p:ext uri="{BB962C8B-B14F-4D97-AF65-F5344CB8AC3E}">
        <p14:creationId xmlns:p14="http://schemas.microsoft.com/office/powerpoint/2010/main" val="666122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…made of nodes (vertices) and edges</a:t>
            </a:r>
          </a:p>
          <a:p>
            <a:r>
              <a:rPr lang="en-US" dirty="0">
                <a:solidFill>
                  <a:schemeClr val="bg1"/>
                </a:solidFill>
              </a:rPr>
              <a:t>…specified as </a:t>
            </a:r>
            <a:r>
              <a:rPr lang="en-US" dirty="0">
                <a:solidFill>
                  <a:srgbClr val="00B0F0"/>
                </a:solidFill>
              </a:rPr>
              <a:t>directed</a:t>
            </a:r>
            <a:r>
              <a:rPr lang="en-US" dirty="0">
                <a:solidFill>
                  <a:schemeClr val="bg1"/>
                </a:solidFill>
              </a:rPr>
              <a:t> or undirected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523" y="2336328"/>
            <a:ext cx="2560108" cy="230409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43FCEEE-0B4D-43DA-B9BE-E5728DB7964B}"/>
              </a:ext>
            </a:extLst>
          </p:cNvPr>
          <p:cNvSpPr txBox="1">
            <a:spLocks/>
          </p:cNvSpPr>
          <p:nvPr/>
        </p:nvSpPr>
        <p:spPr>
          <a:xfrm>
            <a:off x="1143000" y="609600"/>
            <a:ext cx="107188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92D050"/>
                </a:solidFill>
              </a:rPr>
              <a:t>Spatial networks are graphs and graphs are…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C62212-C6DC-4BDF-8E14-233FD0D934D8}"/>
              </a:ext>
            </a:extLst>
          </p:cNvPr>
          <p:cNvSpPr txBox="1"/>
          <p:nvPr/>
        </p:nvSpPr>
        <p:spPr>
          <a:xfrm>
            <a:off x="0" y="0"/>
            <a:ext cx="262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Spatial networks </a:t>
            </a:r>
          </a:p>
        </p:txBody>
      </p:sp>
    </p:spTree>
    <p:extLst>
      <p:ext uri="{BB962C8B-B14F-4D97-AF65-F5344CB8AC3E}">
        <p14:creationId xmlns:p14="http://schemas.microsoft.com/office/powerpoint/2010/main" val="1653926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…made of nodes (vertices) and edges</a:t>
            </a:r>
          </a:p>
          <a:p>
            <a:r>
              <a:rPr lang="en-US" dirty="0">
                <a:solidFill>
                  <a:schemeClr val="bg1"/>
                </a:solidFill>
              </a:rPr>
              <a:t>…specified as directed or </a:t>
            </a:r>
            <a:r>
              <a:rPr lang="en-US" dirty="0">
                <a:solidFill>
                  <a:srgbClr val="00B0F0"/>
                </a:solidFill>
              </a:rPr>
              <a:t>undirected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619" y="2642469"/>
            <a:ext cx="2560108" cy="230409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A71DD57-6089-461C-B040-3371B7EF35C0}"/>
              </a:ext>
            </a:extLst>
          </p:cNvPr>
          <p:cNvSpPr txBox="1">
            <a:spLocks/>
          </p:cNvSpPr>
          <p:nvPr/>
        </p:nvSpPr>
        <p:spPr>
          <a:xfrm>
            <a:off x="1143000" y="609600"/>
            <a:ext cx="107188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92D050"/>
                </a:solidFill>
              </a:rPr>
              <a:t>Spatial networks are graphs and graphs are…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8A2841-AF46-403E-859B-D213C1BAFAE0}"/>
              </a:ext>
            </a:extLst>
          </p:cNvPr>
          <p:cNvSpPr txBox="1"/>
          <p:nvPr/>
        </p:nvSpPr>
        <p:spPr>
          <a:xfrm>
            <a:off x="0" y="0"/>
            <a:ext cx="262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Spatial networks </a:t>
            </a:r>
          </a:p>
        </p:txBody>
      </p:sp>
    </p:spTree>
    <p:extLst>
      <p:ext uri="{BB962C8B-B14F-4D97-AF65-F5344CB8AC3E}">
        <p14:creationId xmlns:p14="http://schemas.microsoft.com/office/powerpoint/2010/main" val="921013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…made of nodes (vertices) and edges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…specified as directed or undirected</a:t>
            </a:r>
          </a:p>
          <a:p>
            <a:r>
              <a:rPr lang="en-US" dirty="0">
                <a:solidFill>
                  <a:schemeClr val="bg1"/>
                </a:solidFill>
              </a:rPr>
              <a:t>…large scale</a:t>
            </a: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D63F7C2-8685-48A3-81CF-C860051689C9}"/>
              </a:ext>
            </a:extLst>
          </p:cNvPr>
          <p:cNvSpPr txBox="1">
            <a:spLocks/>
          </p:cNvSpPr>
          <p:nvPr/>
        </p:nvSpPr>
        <p:spPr>
          <a:xfrm>
            <a:off x="1143000" y="609600"/>
            <a:ext cx="107188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92D050"/>
                </a:solidFill>
              </a:rPr>
              <a:t>Spatial networks are graphs and graphs are…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BDA8D-C7B0-4246-8E9E-67A6321EE579}"/>
              </a:ext>
            </a:extLst>
          </p:cNvPr>
          <p:cNvSpPr txBox="1"/>
          <p:nvPr/>
        </p:nvSpPr>
        <p:spPr>
          <a:xfrm>
            <a:off x="0" y="0"/>
            <a:ext cx="262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Spatial networks </a:t>
            </a:r>
          </a:p>
        </p:txBody>
      </p:sp>
      <p:pic>
        <p:nvPicPr>
          <p:cNvPr id="1026" name="Picture 2" descr=" ">
            <a:extLst>
              <a:ext uri="{FF2B5EF4-FFF2-40B4-BE49-F238E27FC236}">
                <a16:creationId xmlns:a16="http://schemas.microsoft.com/office/drawing/2014/main" id="{D56FC616-AF57-40F0-9538-470D31109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86" y="2057400"/>
            <a:ext cx="5524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6D90B55-D730-4FA6-8692-1502412A63FE}"/>
              </a:ext>
            </a:extLst>
          </p:cNvPr>
          <p:cNvSpPr/>
          <p:nvPr/>
        </p:nvSpPr>
        <p:spPr>
          <a:xfrm>
            <a:off x="6209686" y="5572780"/>
            <a:ext cx="51318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https://scitechdaily.com/new-model-explores-exploding-growth-global-transportation-connectivity/</a:t>
            </a:r>
          </a:p>
        </p:txBody>
      </p:sp>
    </p:spTree>
    <p:extLst>
      <p:ext uri="{BB962C8B-B14F-4D97-AF65-F5344CB8AC3E}">
        <p14:creationId xmlns:p14="http://schemas.microsoft.com/office/powerpoint/2010/main" val="3562884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…made of nodes (vertices) and edges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…specified as directed or undirected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…large scale</a:t>
            </a:r>
          </a:p>
          <a:p>
            <a:r>
              <a:rPr lang="en-US" dirty="0">
                <a:solidFill>
                  <a:schemeClr val="bg1"/>
                </a:solidFill>
              </a:rPr>
              <a:t>…or small scale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D63F7C2-8685-48A3-81CF-C860051689C9}"/>
              </a:ext>
            </a:extLst>
          </p:cNvPr>
          <p:cNvSpPr txBox="1">
            <a:spLocks/>
          </p:cNvSpPr>
          <p:nvPr/>
        </p:nvSpPr>
        <p:spPr>
          <a:xfrm>
            <a:off x="1143000" y="609600"/>
            <a:ext cx="107188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92D050"/>
                </a:solidFill>
              </a:rPr>
              <a:t>Spatial networks are graphs and graphs are…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BDA8D-C7B0-4246-8E9E-67A6321EE579}"/>
              </a:ext>
            </a:extLst>
          </p:cNvPr>
          <p:cNvSpPr txBox="1"/>
          <p:nvPr/>
        </p:nvSpPr>
        <p:spPr>
          <a:xfrm>
            <a:off x="0" y="0"/>
            <a:ext cx="262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Spatial networks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62C82-1948-4574-9E73-91A77EA359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2" r="796" b="2137"/>
          <a:stretch/>
        </p:blipFill>
        <p:spPr>
          <a:xfrm>
            <a:off x="6664633" y="1965960"/>
            <a:ext cx="4809613" cy="35248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BDD969-4879-479E-86A0-FE91DF9427C1}"/>
              </a:ext>
            </a:extLst>
          </p:cNvPr>
          <p:cNvSpPr txBox="1"/>
          <p:nvPr/>
        </p:nvSpPr>
        <p:spPr>
          <a:xfrm>
            <a:off x="6108821" y="5741164"/>
            <a:ext cx="608647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Re-routing of the flow around an injury in a lemon leaf.</a:t>
            </a:r>
          </a:p>
          <a:p>
            <a:pPr lvl="6"/>
            <a:r>
              <a:rPr lang="en-US" sz="1600" dirty="0">
                <a:solidFill>
                  <a:schemeClr val="bg1"/>
                </a:solidFill>
              </a:rPr>
              <a:t>Barthelemy. Spatial Networks  </a:t>
            </a:r>
          </a:p>
          <a:p>
            <a:pPr lvl="6"/>
            <a:r>
              <a:rPr lang="en-US" sz="1600" dirty="0">
                <a:solidFill>
                  <a:schemeClr val="bg1"/>
                </a:solidFill>
              </a:rPr>
              <a:t>https://arxiv.org/pdf/1010.0302v2.pdf</a:t>
            </a:r>
          </a:p>
        </p:txBody>
      </p:sp>
    </p:spTree>
    <p:extLst>
      <p:ext uri="{BB962C8B-B14F-4D97-AF65-F5344CB8AC3E}">
        <p14:creationId xmlns:p14="http://schemas.microsoft.com/office/powerpoint/2010/main" val="2143621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graph whose nodes are embedded in metric space</a:t>
            </a:r>
          </a:p>
          <a:p>
            <a:r>
              <a:rPr lang="en-US" dirty="0">
                <a:solidFill>
                  <a:schemeClr val="bg1"/>
                </a:solidFill>
              </a:rPr>
              <a:t>Distance between nodes is  important feature</a:t>
            </a:r>
          </a:p>
          <a:p>
            <a:r>
              <a:rPr lang="en-US" dirty="0">
                <a:solidFill>
                  <a:schemeClr val="bg1"/>
                </a:solidFill>
              </a:rPr>
              <a:t>Geographic distance is often used as the distance metric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D63F7C2-8685-48A3-81CF-C860051689C9}"/>
              </a:ext>
            </a:extLst>
          </p:cNvPr>
          <p:cNvSpPr txBox="1">
            <a:spLocks/>
          </p:cNvSpPr>
          <p:nvPr/>
        </p:nvSpPr>
        <p:spPr>
          <a:xfrm>
            <a:off x="1143000" y="609600"/>
            <a:ext cx="107188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92D050"/>
                </a:solidFill>
              </a:rPr>
              <a:t>What is a spatial network?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BDA8D-C7B0-4246-8E9E-67A6321EE579}"/>
              </a:ext>
            </a:extLst>
          </p:cNvPr>
          <p:cNvSpPr txBox="1"/>
          <p:nvPr/>
        </p:nvSpPr>
        <p:spPr>
          <a:xfrm>
            <a:off x="0" y="0"/>
            <a:ext cx="262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Spatial networks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324368-718F-4F14-9706-B9171F827BBB}"/>
              </a:ext>
            </a:extLst>
          </p:cNvPr>
          <p:cNvSpPr/>
          <p:nvPr/>
        </p:nvSpPr>
        <p:spPr>
          <a:xfrm>
            <a:off x="4240075" y="3244334"/>
            <a:ext cx="3711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https://arxiv.org/pdf/1010.0302v2.pdf</a:t>
            </a:r>
          </a:p>
        </p:txBody>
      </p:sp>
    </p:spTree>
    <p:extLst>
      <p:ext uri="{BB962C8B-B14F-4D97-AF65-F5344CB8AC3E}">
        <p14:creationId xmlns:p14="http://schemas.microsoft.com/office/powerpoint/2010/main" val="331453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D63F7C2-8685-48A3-81CF-C860051689C9}"/>
              </a:ext>
            </a:extLst>
          </p:cNvPr>
          <p:cNvSpPr txBox="1">
            <a:spLocks/>
          </p:cNvSpPr>
          <p:nvPr/>
        </p:nvSpPr>
        <p:spPr>
          <a:xfrm>
            <a:off x="1143000" y="609600"/>
            <a:ext cx="107188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92D050"/>
                </a:solidFill>
              </a:rPr>
              <a:t>What is a spatial network?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BDA8D-C7B0-4246-8E9E-67A6321EE579}"/>
              </a:ext>
            </a:extLst>
          </p:cNvPr>
          <p:cNvSpPr txBox="1"/>
          <p:nvPr/>
        </p:nvSpPr>
        <p:spPr>
          <a:xfrm>
            <a:off x="0" y="0"/>
            <a:ext cx="262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Spatial networks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324368-718F-4F14-9706-B9171F827BBB}"/>
              </a:ext>
            </a:extLst>
          </p:cNvPr>
          <p:cNvSpPr/>
          <p:nvPr/>
        </p:nvSpPr>
        <p:spPr>
          <a:xfrm>
            <a:off x="4240075" y="3244334"/>
            <a:ext cx="3711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https://arxiv.org/pdf/1010.0302v2.pdf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364C6E-D201-4D24-A016-D4511F05FB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7"/>
          <a:stretch/>
        </p:blipFill>
        <p:spPr>
          <a:xfrm>
            <a:off x="2505128" y="3637971"/>
            <a:ext cx="6874978" cy="30522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ED6BFA-F47F-437D-8F60-30A4DBCC5241}"/>
              </a:ext>
            </a:extLst>
          </p:cNvPr>
          <p:cNvSpPr/>
          <p:nvPr/>
        </p:nvSpPr>
        <p:spPr>
          <a:xfrm>
            <a:off x="9888639" y="6527400"/>
            <a:ext cx="22544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http://www.gleamviz.org/model/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609D25-074D-4386-93EB-D74135DBD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graph whose nodes are embedded in metric space</a:t>
            </a:r>
          </a:p>
          <a:p>
            <a:r>
              <a:rPr lang="en-US" dirty="0">
                <a:solidFill>
                  <a:schemeClr val="bg1"/>
                </a:solidFill>
              </a:rPr>
              <a:t>Distance between nodes is  important feature</a:t>
            </a:r>
          </a:p>
          <a:p>
            <a:r>
              <a:rPr lang="en-US" dirty="0">
                <a:solidFill>
                  <a:schemeClr val="bg1"/>
                </a:solidFill>
              </a:rPr>
              <a:t>Geographic distance is often used as the distance metric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072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D63F7C2-8685-48A3-81CF-C860051689C9}"/>
              </a:ext>
            </a:extLst>
          </p:cNvPr>
          <p:cNvSpPr txBox="1">
            <a:spLocks/>
          </p:cNvSpPr>
          <p:nvPr/>
        </p:nvSpPr>
        <p:spPr>
          <a:xfrm>
            <a:off x="1143000" y="609600"/>
            <a:ext cx="107188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92D050"/>
                </a:solidFill>
              </a:rPr>
              <a:t>What is a spatial network?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5BDA8D-C7B0-4246-8E9E-67A6321EE579}"/>
              </a:ext>
            </a:extLst>
          </p:cNvPr>
          <p:cNvSpPr txBox="1"/>
          <p:nvPr/>
        </p:nvSpPr>
        <p:spPr>
          <a:xfrm>
            <a:off x="0" y="0"/>
            <a:ext cx="262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Spatial networks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324368-718F-4F14-9706-B9171F827BBB}"/>
              </a:ext>
            </a:extLst>
          </p:cNvPr>
          <p:cNvSpPr/>
          <p:nvPr/>
        </p:nvSpPr>
        <p:spPr>
          <a:xfrm>
            <a:off x="4240075" y="3244334"/>
            <a:ext cx="3711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https://arxiv.org/pdf/1010.0302v2.pdf</a:t>
            </a:r>
          </a:p>
        </p:txBody>
      </p:sp>
      <p:pic>
        <p:nvPicPr>
          <p:cNvPr id="2050" name="Picture 2" descr="http://blog.mathieu-leplatre.info/images/toulouse-voirie-topology.png">
            <a:extLst>
              <a:ext uri="{FF2B5EF4-FFF2-40B4-BE49-F238E27FC236}">
                <a16:creationId xmlns:a16="http://schemas.microsoft.com/office/drawing/2014/main" id="{0A38E737-5E08-42E8-BEFB-2B1AEF211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104" y="3613666"/>
            <a:ext cx="54292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mplex highway interchange">
            <a:extLst>
              <a:ext uri="{FF2B5EF4-FFF2-40B4-BE49-F238E27FC236}">
                <a16:creationId xmlns:a16="http://schemas.microsoft.com/office/drawing/2014/main" id="{0976F278-3847-4FE8-AE73-D207BB102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158" y="3613666"/>
            <a:ext cx="2746119" cy="307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2AD0FEE-4F46-490F-8F67-E339426A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 graph whose nodes are embedded in metric space</a:t>
            </a:r>
          </a:p>
          <a:p>
            <a:r>
              <a:rPr lang="en-US" dirty="0">
                <a:solidFill>
                  <a:schemeClr val="bg1"/>
                </a:solidFill>
              </a:rPr>
              <a:t>Distance between nodes is  important feature</a:t>
            </a:r>
          </a:p>
          <a:p>
            <a:r>
              <a:rPr lang="en-US" dirty="0">
                <a:solidFill>
                  <a:schemeClr val="bg1"/>
                </a:solidFill>
              </a:rPr>
              <a:t>Geographic distance is often used as the distance metric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19077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Custom 7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000000"/>
      </a:accent1>
      <a:accent2>
        <a:srgbClr val="DF5327"/>
      </a:accent2>
      <a:accent3>
        <a:srgbClr val="FE9E00"/>
      </a:accent3>
      <a:accent4>
        <a:srgbClr val="418AB3"/>
      </a:accent4>
      <a:accent5>
        <a:srgbClr val="000000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0E481768-C80D-462D-AEC7-B9C2C61B83D8}" vid="{9DA67FAD-BFD5-4263-9A2F-AE7DAF2E21A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Source xmlns="http://schemas.microsoft.com/sharepoint/v3/fields" xsi:nil="true"/>
    <Language xmlns="http://schemas.microsoft.com/sharepoint/v3">English</Language>
    <j747ac98061d40f0aa7bd47e1db5675d xmlns="4ffa91fb-a0ff-4ac5-b2db-65c790d184a4">
      <Terms xmlns="http://schemas.microsoft.com/office/infopath/2007/PartnerControls"/>
    </j747ac98061d40f0aa7bd47e1db5675d>
    <External_x0020_Contributor xmlns="4ffa91fb-a0ff-4ac5-b2db-65c790d184a4" xsi:nil="true"/>
    <TaxKeywordTaxHTField xmlns="4ffa91fb-a0ff-4ac5-b2db-65c790d184a4">
      <Terms xmlns="http://schemas.microsoft.com/office/infopath/2007/PartnerControls"/>
    </TaxKeywordTaxHTField>
    <Record xmlns="4ffa91fb-a0ff-4ac5-b2db-65c790d184a4">Shared</Record>
    <Records_x0020_Date xmlns="174b68ec-e5ba-4f06-a75f-2dca621c9afe" xsi:nil="true"/>
    <Records_x0020_Status xmlns="174b68ec-e5ba-4f06-a75f-2dca621c9afe">Pending</Records_x0020_Status>
    <Rights xmlns="4ffa91fb-a0ff-4ac5-b2db-65c790d184a4" xsi:nil="true"/>
    <Document_x0020_Creation_x0020_Date xmlns="4ffa91fb-a0ff-4ac5-b2db-65c790d184a4">2019-07-30T16:40:35+00:00</Document_x0020_Creation_x0020_Date>
    <EPA_x0020_Office xmlns="4ffa91fb-a0ff-4ac5-b2db-65c790d184a4" xsi:nil="true"/>
    <CategoryDescription xmlns="http://schemas.microsoft.com/sharepoint.v3" xsi:nil="true"/>
    <Identifier xmlns="4ffa91fb-a0ff-4ac5-b2db-65c790d184a4" xsi:nil="true"/>
    <_Coverage xmlns="http://schemas.microsoft.com/sharepoint/v3/fields" xsi:nil="true"/>
    <Creator xmlns="4ffa91fb-a0ff-4ac5-b2db-65c790d184a4">
      <UserInfo>
        <DisplayName/>
        <AccountId xsi:nil="true"/>
        <AccountType/>
      </UserInfo>
    </Creator>
    <EPA_x0020_Related_x0020_Documents xmlns="4ffa91fb-a0ff-4ac5-b2db-65c790d184a4" xsi:nil="true"/>
    <EPA_x0020_Contributor xmlns="4ffa91fb-a0ff-4ac5-b2db-65c790d184a4">
      <UserInfo>
        <DisplayName/>
        <AccountId xsi:nil="true"/>
        <AccountType/>
      </UserInfo>
    </EPA_x0020_Contributor>
    <TaxCatchAll xmlns="4ffa91fb-a0ff-4ac5-b2db-65c790d184a4"/>
  </documentManagement>
</p:properties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?mso-contentType ?>
<SharedContentType xmlns="Microsoft.SharePoint.Taxonomy.ContentTypeSync" SourceId="29f62856-1543-49d4-a736-4569d363f533" ContentTypeId="0x0101" PreviousValue="false"/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B750E9DA330244A119F8B9B449AA40" ma:contentTypeVersion="9" ma:contentTypeDescription="Create a new document." ma:contentTypeScope="" ma:versionID="7a56876abd184889af81741a4b245100">
  <xsd:schema xmlns:xsd="http://www.w3.org/2001/XMLSchema" xmlns:xs="http://www.w3.org/2001/XMLSchema" xmlns:p="http://schemas.microsoft.com/office/2006/metadata/properties" xmlns:ns1="http://schemas.microsoft.com/sharepoint/v3" xmlns:ns3="4ffa91fb-a0ff-4ac5-b2db-65c790d184a4" xmlns:ns4="http://schemas.microsoft.com/sharepoint.v3" xmlns:ns5="http://schemas.microsoft.com/sharepoint/v3/fields" xmlns:ns6="501b2fc2-8b4d-46a7-a0ba-3c95b3290220" xmlns:ns7="174b68ec-e5ba-4f06-a75f-2dca621c9afe" targetNamespace="http://schemas.microsoft.com/office/2006/metadata/properties" ma:root="true" ma:fieldsID="1dbbefb10e24dad8a36844e9b84a90ce" ns1:_="" ns3:_="" ns4:_="" ns5:_="" ns6:_="" ns7:_="">
    <xsd:import namespace="http://schemas.microsoft.com/sharepoint/v3"/>
    <xsd:import namespace="4ffa91fb-a0ff-4ac5-b2db-65c790d184a4"/>
    <xsd:import namespace="http://schemas.microsoft.com/sharepoint.v3"/>
    <xsd:import namespace="http://schemas.microsoft.com/sharepoint/v3/fields"/>
    <xsd:import namespace="501b2fc2-8b4d-46a7-a0ba-3c95b3290220"/>
    <xsd:import namespace="174b68ec-e5ba-4f06-a75f-2dca621c9afe"/>
    <xsd:element name="properties">
      <xsd:complexType>
        <xsd:sequence>
          <xsd:element name="documentManagement">
            <xsd:complexType>
              <xsd:all>
                <xsd:element ref="ns3:Document_x0020_Creation_x0020_Date" minOccurs="0"/>
                <xsd:element ref="ns3:Creator" minOccurs="0"/>
                <xsd:element ref="ns3:EPA_x0020_Office" minOccurs="0"/>
                <xsd:element ref="ns3:Record" minOccurs="0"/>
                <xsd:element ref="ns4:CategoryDescription" minOccurs="0"/>
                <xsd:element ref="ns3:Identifier" minOccurs="0"/>
                <xsd:element ref="ns3:EPA_x0020_Contributor" minOccurs="0"/>
                <xsd:element ref="ns3:External_x0020_Contributor" minOccurs="0"/>
                <xsd:element ref="ns5:_Coverage" minOccurs="0"/>
                <xsd:element ref="ns3:EPA_x0020_Related_x0020_Documents" minOccurs="0"/>
                <xsd:element ref="ns5:_Source" minOccurs="0"/>
                <xsd:element ref="ns3:Rights" minOccurs="0"/>
                <xsd:element ref="ns1:Language" minOccurs="0"/>
                <xsd:element ref="ns3:j747ac98061d40f0aa7bd47e1db5675d" minOccurs="0"/>
                <xsd:element ref="ns3:TaxKeywordTaxHTField" minOccurs="0"/>
                <xsd:element ref="ns3:TaxCatchAllLabel" minOccurs="0"/>
                <xsd:element ref="ns3:TaxCatchAll" minOccurs="0"/>
                <xsd:element ref="ns6:MediaServiceMetadata" minOccurs="0"/>
                <xsd:element ref="ns6:MediaServiceFastMetadata" minOccurs="0"/>
                <xsd:element ref="ns7:Records_x0020_Status" minOccurs="0"/>
                <xsd:element ref="ns7:Records_x0020_Date" minOccurs="0"/>
                <xsd:element ref="ns7:SharedWithUsers" minOccurs="0"/>
                <xsd:element ref="ns7:SharedWithDetails" minOccurs="0"/>
                <xsd:element ref="ns7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anguage" ma:index="23" nillable="true" ma:displayName="Language" ma:default="English" ma:description="Select the document language from the drop down." ma:format="Dropdown" ma:internalName="Language" ma:readOnly="false">
      <xsd:simpleType>
        <xsd:restriction base="dms:Choice">
          <xsd:enumeration value="Arabic (Saudi Arabia)"/>
          <xsd:enumeration value="Bulgarian (Bulgaria)"/>
          <xsd:enumeration value="Chinese (Hong Kong S.A.R.)"/>
          <xsd:enumeration value="Chinese (People's Republic of China)"/>
          <xsd:enumeration value="Chinese (Taiwan)"/>
          <xsd:enumeration value="Croatian (Croatia)"/>
          <xsd:enumeration value="Czech (Czech Republic)"/>
          <xsd:enumeration value="Danish (Denmark)"/>
          <xsd:enumeration value="Dutch (Netherlands)"/>
          <xsd:enumeration value="English"/>
          <xsd:enumeration value="Estonian (Estonia)"/>
          <xsd:enumeration value="Finnish (Finland)"/>
          <xsd:enumeration value="French (France)"/>
          <xsd:enumeration value="German (Germany)"/>
          <xsd:enumeration value="Greek (Greece)"/>
          <xsd:enumeration value="Hebrew (Israel)"/>
          <xsd:enumeration value="Hindi (India)"/>
          <xsd:enumeration value="Hungarian (Hungary)"/>
          <xsd:enumeration value="Indonesian (Indonesia)"/>
          <xsd:enumeration value="Italian (Italy)"/>
          <xsd:enumeration value="Japanese (Japan)"/>
          <xsd:enumeration value="Korean (Korea)"/>
          <xsd:enumeration value="Latvian (Latvia)"/>
          <xsd:enumeration value="Lithuanian (Lithuania)"/>
          <xsd:enumeration value="Malay (Malaysia)"/>
          <xsd:enumeration value="Norwegian (Bokmal) (Norway)"/>
          <xsd:enumeration value="Polish (Poland)"/>
          <xsd:enumeration value="Portuguese (Brazil)"/>
          <xsd:enumeration value="Portuguese (Portugal)"/>
          <xsd:enumeration value="Romanian (Romania)"/>
          <xsd:enumeration value="Russian (Russia)"/>
          <xsd:enumeration value="Serbian (Latin) (Serbia)"/>
          <xsd:enumeration value="Slovak (Slovakia)"/>
          <xsd:enumeration value="Slovenian (Slovenia)"/>
          <xsd:enumeration value="Spanish (Spain)"/>
          <xsd:enumeration value="Swedish (Sweden)"/>
          <xsd:enumeration value="Thai (Thailand)"/>
          <xsd:enumeration value="Turkish (Turkey)"/>
          <xsd:enumeration value="Ukrainian (Ukraine)"/>
          <xsd:enumeration value="Urdu (Islamic Republic of Pakistan)"/>
          <xsd:enumeration value="Vietnamese (Vietnam)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fa91fb-a0ff-4ac5-b2db-65c790d184a4" elementFormDefault="qualified">
    <xsd:import namespace="http://schemas.microsoft.com/office/2006/documentManagement/types"/>
    <xsd:import namespace="http://schemas.microsoft.com/office/infopath/2007/PartnerControls"/>
    <xsd:element name="Document_x0020_Creation_x0020_Date" ma:index="8" nillable="true" ma:displayName="Document Date" ma:default="[today]" ma:description="Enter the date this document was last modified. The upload date has been entered by default." ma:format="DateOnly" ma:internalName="Document_x0020_Creation_x0020_Date" ma:readOnly="false">
      <xsd:simpleType>
        <xsd:restriction base="dms:DateTime"/>
      </xsd:simpleType>
    </xsd:element>
    <xsd:element name="Creator" ma:index="9" nillable="true" ma:displayName="Creator" ma:description="Enter the person primarily responsible for the document. The name of the person uploading the document has been entered by default." ma:list="UserInfo" ma:SharePointGroup="0" ma:internalName="Creato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PA_x0020_Office" ma:index="10" nillable="true" ma:displayName="EPA Office" ma:description="Enter the EPA organization primarily responsible for the document. The office of the person uploading the document has been entered by default." ma:internalName="EPA_x0020_Office" ma:readOnly="false">
      <xsd:simpleType>
        <xsd:restriction base="dms:Text">
          <xsd:maxLength value="255"/>
        </xsd:restriction>
      </xsd:simpleType>
    </xsd:element>
    <xsd:element name="Record" ma:index="11" nillable="true" ma:displayName="Record" ma:default="Shared" ma:description="For documents that provide evidence of EPA decisions and actions, select &quot;Shared&quot; (open access) or &quot;Private&quot; (restricted access)." ma:format="Dropdown" ma:internalName="Record">
      <xsd:simpleType>
        <xsd:restriction base="dms:Choice">
          <xsd:enumeration value="None"/>
          <xsd:enumeration value="Shared"/>
          <xsd:enumeration value="Private"/>
        </xsd:restriction>
      </xsd:simpleType>
    </xsd:element>
    <xsd:element name="Identifier" ma:index="15" nillable="true" ma:displayName="Identifier" ma:description="Enter all EPA identification numbers applicable to this document, one on each line." ma:internalName="Identifier" ma:readOnly="false">
      <xsd:simpleType>
        <xsd:restriction base="dms:Note">
          <xsd:maxLength value="255"/>
        </xsd:restriction>
      </xsd:simpleType>
    </xsd:element>
    <xsd:element name="EPA_x0020_Contributor" ma:index="17" nillable="true" ma:displayName="EPA Contributor" ma:description="Enter an EPA person who contributed to the creation of the document but is not the primary author." ma:list="UserInfo" ma:SharePointGroup="0" ma:internalName="EPA_x0020_Contributo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Contributor" ma:index="18" nillable="true" ma:displayName="External Contributor" ma:description="Enter a non-EPA person who contributed to the creation of the document but is not the primary author." ma:internalName="External_x0020_Contributor" ma:readOnly="false">
      <xsd:simpleType>
        <xsd:restriction base="dms:Note">
          <xsd:maxLength value="255"/>
        </xsd:restriction>
      </xsd:simpleType>
    </xsd:element>
    <xsd:element name="EPA_x0020_Related_x0020_Documents" ma:index="20" nillable="true" ma:displayName="Other Related Documents" ma:description="Enter any related document." ma:internalName="EPA_x0020_Related_x0020_Documents" ma:readOnly="false">
      <xsd:simpleType>
        <xsd:restriction base="dms:Note">
          <xsd:maxLength value="255"/>
        </xsd:restriction>
      </xsd:simpleType>
    </xsd:element>
    <xsd:element name="Rights" ma:index="22" nillable="true" ma:displayName="Rights" ma:description="Enter information about intellectual property rights held over the document (e.g. copyright, patent, trademark)." ma:internalName="Rights" ma:readOnly="false">
      <xsd:simpleType>
        <xsd:restriction base="dms:Note">
          <xsd:maxLength value="255"/>
        </xsd:restriction>
      </xsd:simpleType>
    </xsd:element>
    <xsd:element name="j747ac98061d40f0aa7bd47e1db5675d" ma:index="24" nillable="true" ma:taxonomy="true" ma:internalName="j747ac98061d40f0aa7bd47e1db5675d" ma:taxonomyFieldName="Document_x0020_Type" ma:displayName="Document Type" ma:readOnly="false" ma:default="" ma:fieldId="{3747ac98-061d-40f0-aa7b-d47e1db5675d}" ma:sspId="29f62856-1543-49d4-a736-4569d363f533" ma:termSetId="e06cd6a9-a175-4da0-81cb-8dba7aa394a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KeywordTaxHTField" ma:index="25" nillable="true" ma:taxonomy="true" ma:internalName="TaxKeywordTaxHTField" ma:taxonomyFieldName="TaxKeyword" ma:displayName="Enterprise Keywords" ma:readOnly="false" ma:fieldId="{23f27201-bee3-471e-b2e7-b64fd8b7ca38}" ma:taxonomyMulti="true" ma:sspId="29f62856-1543-49d4-a736-4569d363f53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Label" ma:index="26" nillable="true" ma:displayName="Taxonomy Catch All Column1" ma:hidden="true" ma:list="{10d84b2a-1084-4978-938a-b665b97cb4fd}" ma:internalName="TaxCatchAllLabel" ma:readOnly="true" ma:showField="CatchAllDataLabel" ma:web="174b68ec-e5ba-4f06-a75f-2dca621c9af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" ma:index="27" nillable="true" ma:displayName="Taxonomy Catch All Column" ma:hidden="true" ma:list="{10d84b2a-1084-4978-938a-b665b97cb4fd}" ma:internalName="TaxCatchAll" ma:showField="CatchAllData" ma:web="174b68ec-e5ba-4f06-a75f-2dca621c9af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.v3" elementFormDefault="qualified">
    <xsd:import namespace="http://schemas.microsoft.com/office/2006/documentManagement/types"/>
    <xsd:import namespace="http://schemas.microsoft.com/office/infopath/2007/PartnerControls"/>
    <xsd:element name="CategoryDescription" ma:index="12" nillable="true" ma:displayName="Description" ma:description="Enter a brief description." ma:internalName="CategoryDescription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Coverage" ma:index="19" nillable="true" ma:displayName="Coverage" ma:description="Enter the geographic location, jurisdiction, or time period for which the document is relevant." ma:internalName="_Coverage" ma:readOnly="false">
      <xsd:simpleType>
        <xsd:restriction base="dms:Text">
          <xsd:maxLength value="255"/>
        </xsd:restriction>
      </xsd:simpleType>
    </xsd:element>
    <xsd:element name="_Source" ma:index="21" nillable="true" ma:displayName="Source" ma:description="Enter a source from which the document is derived." ma:internalName="_Source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1b2fc2-8b4d-46a7-a0ba-3c95b32902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4b68ec-e5ba-4f06-a75f-2dca621c9afe" elementFormDefault="qualified">
    <xsd:import namespace="http://schemas.microsoft.com/office/2006/documentManagement/types"/>
    <xsd:import namespace="http://schemas.microsoft.com/office/infopath/2007/PartnerControls"/>
    <xsd:element name="Records_x0020_Status" ma:index="30" nillable="true" ma:displayName="Records Status" ma:default="Pending" ma:internalName="Records_x0020_Status">
      <xsd:simpleType>
        <xsd:restriction base="dms:Text"/>
      </xsd:simpleType>
    </xsd:element>
    <xsd:element name="Records_x0020_Date" ma:index="31" nillable="true" ma:displayName="Records Date" ma:hidden="true" ma:internalName="Records_x0020_Date">
      <xsd:simpleType>
        <xsd:restriction base="dms:DateTime"/>
      </xsd:simpleType>
    </xsd:element>
    <xsd:element name="SharedWithUsers" ma:index="3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3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D0276956-9340-45FA-8824-7DFBB4A12B73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B47007CC-D335-4591-A607-5A03F055A969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6656EB4A-85A0-4A9B-BE7A-9A4CD51B5DDA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096DA43D-3578-487B-AF28-F9CB50CA4325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025BE88F-23E1-491B-85AE-61C902FE56F3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7001B9B9-1071-43D1-8B2B-3741D1523E84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DC0EFFB3-C24C-4404-8F6A-F0F32AB1FBBB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E14A0323-8514-4994-80CB-0F075A7F97D3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BD7A3269-62C4-4EDD-82D2-8DDD4357057D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D628B062-6CC1-4F4B-8737-CA659ABA286C}">
  <ds:schemaRefs>
    <ds:schemaRef ds:uri="http://purl.org/dc/elements/1.1/"/>
    <ds:schemaRef ds:uri="501b2fc2-8b4d-46a7-a0ba-3c95b3290220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metadata/properties"/>
    <ds:schemaRef ds:uri="174b68ec-e5ba-4f06-a75f-2dca621c9afe"/>
    <ds:schemaRef ds:uri="http://schemas.microsoft.com/office/2006/documentManagement/types"/>
    <ds:schemaRef ds:uri="http://schemas.microsoft.com/sharepoint/v3"/>
    <ds:schemaRef ds:uri="http://schemas.microsoft.com/sharepoint/v3/fields"/>
    <ds:schemaRef ds:uri="http://schemas.microsoft.com/sharepoint.v3"/>
    <ds:schemaRef ds:uri="4ffa91fb-a0ff-4ac5-b2db-65c790d184a4"/>
    <ds:schemaRef ds:uri="http://www.w3.org/XML/1998/namespace"/>
    <ds:schemaRef ds:uri="http://purl.org/dc/dcmitype/"/>
  </ds:schemaRefs>
</ds:datastoreItem>
</file>

<file path=customXml/itemProps19.xml><?xml version="1.0" encoding="utf-8"?>
<ds:datastoreItem xmlns:ds="http://schemas.openxmlformats.org/officeDocument/2006/customXml" ds:itemID="{7B36DD34-32C2-4DE3-99BC-B726E8FD19EB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117EE324-94C5-49DB-BED7-4F92E8F34B23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2D475AD2-A821-4E26-BB6A-552D37BD050E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E9E82830-49E5-4581-9AB3-4E57C66CE817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FC7C08F3-D0E1-4896-92D0-04130AD3F095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2A65546D-146A-439D-B9C2-5FA495EECDD7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30A3EC25-E05F-4181-A739-B2C8A5D328DD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5F39F97D-AF14-4432-BF5F-380F2C61EF70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58FEF71A-CB09-409A-8B90-BFD89F6ABBE3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212A1954-9FB1-4502-89EC-8BF53E49812F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0E0F7C66-18C3-43D5-9293-F6B5CC03DF0E}">
  <ds:schemaRefs>
    <ds:schemaRef ds:uri="http://schemas.microsoft.com/sharepoint/v3/contenttype/forms"/>
  </ds:schemaRefs>
</ds:datastoreItem>
</file>

<file path=customXml/itemProps29.xml><?xml version="1.0" encoding="utf-8"?>
<ds:datastoreItem xmlns:ds="http://schemas.openxmlformats.org/officeDocument/2006/customXml" ds:itemID="{3FC44A2B-3FA1-4396-823D-08399E4E0AE5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18F7DA20-71CA-4633-89AF-FB7FA793A3DB}">
  <ds:schemaRefs>
    <ds:schemaRef ds:uri="Microsoft.SharePoint.Taxonomy.ContentTypeSync"/>
  </ds:schemaRefs>
</ds:datastoreItem>
</file>

<file path=customXml/itemProps30.xml><?xml version="1.0" encoding="utf-8"?>
<ds:datastoreItem xmlns:ds="http://schemas.openxmlformats.org/officeDocument/2006/customXml" ds:itemID="{9B56A994-DF6E-4853-B10D-4641F2784843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6C78DFCB-867F-40FF-A582-0D2B8E776061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7E7B4263-9E8E-4938-94E8-4C4EDFB283AE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3F8982E3-AF7F-48B0-A2D8-71AD66A99773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141AC3CE-3E8D-4B84-A1EE-D4606175B1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ffa91fb-a0ff-4ac5-b2db-65c790d184a4"/>
    <ds:schemaRef ds:uri="http://schemas.microsoft.com/sharepoint.v3"/>
    <ds:schemaRef ds:uri="http://schemas.microsoft.com/sharepoint/v3/fields"/>
    <ds:schemaRef ds:uri="501b2fc2-8b4d-46a7-a0ba-3c95b3290220"/>
    <ds:schemaRef ds:uri="174b68ec-e5ba-4f06-a75f-2dca621c9a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5.xml><?xml version="1.0" encoding="utf-8"?>
<ds:datastoreItem xmlns:ds="http://schemas.openxmlformats.org/officeDocument/2006/customXml" ds:itemID="{09BB6840-4FCB-4BD3-9465-F7A7AEB40039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0AAB2E30-F455-40BF-B363-27C45E10A1AE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2892BD89-6AF7-45C9-AD86-2A2376078A7B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0F64F6C6-578D-40CD-AF77-53DF349A8C9E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B716B281-0665-4CFE-A69F-3339EE14E9E7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BD10023C-585F-483F-89CC-E264B91CD4E2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FD4EDEB3-CB24-407B-90D6-320922747D3C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A40A4246-6CF7-451D-8587-0F9C668FA457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11C3AA1B-5D48-4A28-9A84-848A38A1100E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0D447411-2342-4A25-969B-5751D2A9FAEF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755</TotalTime>
  <Words>943</Words>
  <Application>Microsoft Office PowerPoint</Application>
  <PresentationFormat>Widescreen</PresentationFormat>
  <Paragraphs>165</Paragraphs>
  <Slides>23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Corbel</vt:lpstr>
      <vt:lpstr>Wingdings</vt:lpstr>
      <vt:lpstr>Theme1</vt:lpstr>
      <vt:lpstr>Office Theme</vt:lpstr>
      <vt:lpstr>PowerPoint Presentation</vt:lpstr>
      <vt:lpstr>Spatial networks are graphs and graphs are…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 Network Analysis for                          Landscape Connectivity</vt:lpstr>
      <vt:lpstr>PowerPoint Presentation</vt:lpstr>
      <vt:lpstr>PowerPoint Presentation</vt:lpstr>
      <vt:lpstr>Network Metrics</vt:lpstr>
      <vt:lpstr>Node Metrics</vt:lpstr>
      <vt:lpstr>Example Wetlands</vt:lpstr>
      <vt:lpstr>Example Wetlands</vt:lpstr>
      <vt:lpstr>Example Wetlands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Networks are graphs and graphs are…</dc:title>
  <dc:creator>Olker, Jennifer</dc:creator>
  <cp:lastModifiedBy>Olker, Jennifer</cp:lastModifiedBy>
  <cp:revision>45</cp:revision>
  <cp:lastPrinted>2018-08-27T15:03:07Z</cp:lastPrinted>
  <dcterms:created xsi:type="dcterms:W3CDTF">2018-08-27T14:46:52Z</dcterms:created>
  <dcterms:modified xsi:type="dcterms:W3CDTF">2019-07-31T20:00:09Z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0x01010059B750E9DA330244A119F8B9B449AA40</vt:lpwstr>
  </property>
</Properties>
</file>